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8"/>
  </p:notesMasterIdLst>
  <p:handoutMasterIdLst>
    <p:handoutMasterId r:id="rId39"/>
  </p:handoutMasterIdLst>
  <p:sldIdLst>
    <p:sldId id="256" r:id="rId2"/>
    <p:sldId id="340" r:id="rId3"/>
    <p:sldId id="341" r:id="rId4"/>
    <p:sldId id="342" r:id="rId5"/>
    <p:sldId id="380" r:id="rId6"/>
    <p:sldId id="301" r:id="rId7"/>
    <p:sldId id="382" r:id="rId8"/>
    <p:sldId id="381" r:id="rId9"/>
    <p:sldId id="383" r:id="rId10"/>
    <p:sldId id="344" r:id="rId11"/>
    <p:sldId id="386" r:id="rId12"/>
    <p:sldId id="346" r:id="rId13"/>
    <p:sldId id="385" r:id="rId14"/>
    <p:sldId id="343" r:id="rId15"/>
    <p:sldId id="345" r:id="rId16"/>
    <p:sldId id="339" r:id="rId17"/>
    <p:sldId id="265" r:id="rId18"/>
    <p:sldId id="351" r:id="rId19"/>
    <p:sldId id="302" r:id="rId20"/>
    <p:sldId id="329" r:id="rId21"/>
    <p:sldId id="330" r:id="rId22"/>
    <p:sldId id="334" r:id="rId23"/>
    <p:sldId id="332" r:id="rId24"/>
    <p:sldId id="333" r:id="rId25"/>
    <p:sldId id="379" r:id="rId26"/>
    <p:sldId id="384" r:id="rId27"/>
    <p:sldId id="354" r:id="rId28"/>
    <p:sldId id="310" r:id="rId29"/>
    <p:sldId id="277" r:id="rId30"/>
    <p:sldId id="322" r:id="rId31"/>
    <p:sldId id="324" r:id="rId32"/>
    <p:sldId id="348" r:id="rId33"/>
    <p:sldId id="388" r:id="rId34"/>
    <p:sldId id="337" r:id="rId35"/>
    <p:sldId id="347" r:id="rId36"/>
    <p:sldId id="387" r:id="rId37"/>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E626"/>
    <a:srgbClr val="00FF00"/>
    <a:srgbClr val="FF0066"/>
    <a:srgbClr val="FF3399"/>
    <a:srgbClr val="800080"/>
    <a:srgbClr val="218F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7" autoAdjust="0"/>
  </p:normalViewPr>
  <p:slideViewPr>
    <p:cSldViewPr>
      <p:cViewPr varScale="1">
        <p:scale>
          <a:sx n="104" d="100"/>
          <a:sy n="104" d="100"/>
        </p:scale>
        <p:origin x="1824" y="114"/>
      </p:cViewPr>
      <p:guideLst>
        <p:guide orient="horz" pos="2160"/>
        <p:guide pos="2880"/>
      </p:guideLst>
    </p:cSldViewPr>
  </p:slideViewPr>
  <p:outlineViewPr>
    <p:cViewPr>
      <p:scale>
        <a:sx n="33" d="100"/>
        <a:sy n="33" d="100"/>
      </p:scale>
      <p:origin x="0" y="115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DAA1F39-D8DD-49D4-913F-32BF1872F8B0}" type="datetimeFigureOut">
              <a:rPr kumimoji="1" lang="ja-JP" altLang="en-US" smtClean="0"/>
              <a:pPr/>
              <a:t>2025/4/3</a:t>
            </a:fld>
            <a:endParaRPr kumimoji="1" lang="ja-JP" altLang="en-US" dirty="0"/>
          </a:p>
        </p:txBody>
      </p:sp>
      <p:sp>
        <p:nvSpPr>
          <p:cNvPr id="4" name="フッター プレースホルダ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22EB14F-6E42-4900-8138-793F1CB4E844}" type="slidenum">
              <a:rPr kumimoji="1" lang="ja-JP" altLang="en-US" smtClean="0"/>
              <a:pPr/>
              <a:t>‹#›</a:t>
            </a:fld>
            <a:endParaRPr kumimoji="1" lang="ja-JP" altLang="en-US" dirty="0"/>
          </a:p>
        </p:txBody>
      </p:sp>
    </p:spTree>
    <p:extLst>
      <p:ext uri="{BB962C8B-B14F-4D97-AF65-F5344CB8AC3E}">
        <p14:creationId xmlns:p14="http://schemas.microsoft.com/office/powerpoint/2010/main" val="1841254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A77B293-3781-465B-82EC-01A71B9A1CD0}" type="datetimeFigureOut">
              <a:rPr kumimoji="1" lang="ja-JP" altLang="en-US" smtClean="0"/>
              <a:pPr/>
              <a:t>2025/4/3</a:t>
            </a:fld>
            <a:endParaRPr kumimoji="1" lang="ja-JP" altLang="en-US" dirty="0"/>
          </a:p>
        </p:txBody>
      </p:sp>
      <p:sp>
        <p:nvSpPr>
          <p:cNvPr id="4" name="スライド イメージ プレースホル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3E6A5CA-3204-4C3D-B5D1-E8D5C4279C8F}" type="slidenum">
              <a:rPr kumimoji="1" lang="ja-JP" altLang="en-US" smtClean="0"/>
              <a:pPr/>
              <a:t>‹#›</a:t>
            </a:fld>
            <a:endParaRPr kumimoji="1" lang="ja-JP" altLang="en-US" dirty="0"/>
          </a:p>
        </p:txBody>
      </p:sp>
    </p:spTree>
    <p:extLst>
      <p:ext uri="{BB962C8B-B14F-4D97-AF65-F5344CB8AC3E}">
        <p14:creationId xmlns:p14="http://schemas.microsoft.com/office/powerpoint/2010/main" val="30497774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3E6A5CA-3204-4C3D-B5D1-E8D5C4279C8F}" type="slidenum">
              <a:rPr kumimoji="1" lang="ja-JP" altLang="en-US" smtClean="0"/>
              <a:pPr/>
              <a:t>1</a:t>
            </a:fld>
            <a:endParaRPr kumimoji="1" lang="ja-JP" altLang="en-US"/>
          </a:p>
        </p:txBody>
      </p:sp>
    </p:spTree>
    <p:extLst>
      <p:ext uri="{BB962C8B-B14F-4D97-AF65-F5344CB8AC3E}">
        <p14:creationId xmlns:p14="http://schemas.microsoft.com/office/powerpoint/2010/main" val="3904113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09192-0264-50A5-34FB-986B2D75DF0A}"/>
            </a:ext>
          </a:extLst>
        </p:cNvPr>
        <p:cNvGrpSpPr/>
        <p:nvPr/>
      </p:nvGrpSpPr>
      <p:grpSpPr>
        <a:xfrm>
          <a:off x="0" y="0"/>
          <a:ext cx="0" cy="0"/>
          <a:chOff x="0" y="0"/>
          <a:chExt cx="0" cy="0"/>
        </a:xfrm>
      </p:grpSpPr>
      <p:sp>
        <p:nvSpPr>
          <p:cNvPr id="2" name="スライド イメージ プレースホルダ 1">
            <a:extLst>
              <a:ext uri="{FF2B5EF4-FFF2-40B4-BE49-F238E27FC236}">
                <a16:creationId xmlns:a16="http://schemas.microsoft.com/office/drawing/2014/main" id="{B6027080-2C29-8455-3755-499D4997CF36}"/>
              </a:ext>
            </a:extLst>
          </p:cNvPr>
          <p:cNvSpPr>
            <a:spLocks noGrp="1" noRot="1" noChangeAspect="1"/>
          </p:cNvSpPr>
          <p:nvPr>
            <p:ph type="sldImg"/>
          </p:nvPr>
        </p:nvSpPr>
        <p:spPr/>
      </p:sp>
      <p:sp>
        <p:nvSpPr>
          <p:cNvPr id="3" name="ノート プレースホルダ 2">
            <a:extLst>
              <a:ext uri="{FF2B5EF4-FFF2-40B4-BE49-F238E27FC236}">
                <a16:creationId xmlns:a16="http://schemas.microsoft.com/office/drawing/2014/main" id="{39D44F22-EC9A-D78A-15AF-BEA05537D7D0}"/>
              </a:ext>
            </a:extLst>
          </p:cNvPr>
          <p:cNvSpPr>
            <a:spLocks noGrp="1"/>
          </p:cNvSpPr>
          <p:nvPr>
            <p:ph type="body" idx="1"/>
          </p:nvPr>
        </p:nvSpPr>
        <p:spPr/>
        <p:txBody>
          <a:bodyPr>
            <a:normAutofit/>
          </a:bodyPr>
          <a:lstStyle/>
          <a:p>
            <a:endParaRPr kumimoji="1" lang="ja-JP" altLang="en-US"/>
          </a:p>
        </p:txBody>
      </p:sp>
      <p:sp>
        <p:nvSpPr>
          <p:cNvPr id="4" name="スライド番号プレースホルダ 3">
            <a:extLst>
              <a:ext uri="{FF2B5EF4-FFF2-40B4-BE49-F238E27FC236}">
                <a16:creationId xmlns:a16="http://schemas.microsoft.com/office/drawing/2014/main" id="{6A7C5B4C-CE72-E71B-0FE6-52EEF18F1A56}"/>
              </a:ext>
            </a:extLst>
          </p:cNvPr>
          <p:cNvSpPr>
            <a:spLocks noGrp="1"/>
          </p:cNvSpPr>
          <p:nvPr>
            <p:ph type="sldNum" sz="quarter" idx="10"/>
          </p:nvPr>
        </p:nvSpPr>
        <p:spPr/>
        <p:txBody>
          <a:bodyPr/>
          <a:lstStyle/>
          <a:p>
            <a:fld id="{23E6A5CA-3204-4C3D-B5D1-E8D5C4279C8F}" type="slidenum">
              <a:rPr kumimoji="1" lang="ja-JP" altLang="en-US" smtClean="0"/>
              <a:pPr/>
              <a:t>11</a:t>
            </a:fld>
            <a:endParaRPr kumimoji="1" lang="ja-JP" altLang="en-US"/>
          </a:p>
        </p:txBody>
      </p:sp>
    </p:spTree>
    <p:extLst>
      <p:ext uri="{BB962C8B-B14F-4D97-AF65-F5344CB8AC3E}">
        <p14:creationId xmlns:p14="http://schemas.microsoft.com/office/powerpoint/2010/main" val="348060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3E6A5CA-3204-4C3D-B5D1-E8D5C4279C8F}" type="slidenum">
              <a:rPr kumimoji="1" lang="ja-JP" altLang="en-US" smtClean="0"/>
              <a:pPr/>
              <a:t>12</a:t>
            </a:fld>
            <a:endParaRPr kumimoji="1" lang="ja-JP" altLang="en-US"/>
          </a:p>
        </p:txBody>
      </p:sp>
    </p:spTree>
    <p:extLst>
      <p:ext uri="{BB962C8B-B14F-4D97-AF65-F5344CB8AC3E}">
        <p14:creationId xmlns:p14="http://schemas.microsoft.com/office/powerpoint/2010/main" val="4148454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3E6A5CA-3204-4C3D-B5D1-E8D5C4279C8F}" type="slidenum">
              <a:rPr kumimoji="1" lang="ja-JP" altLang="en-US" smtClean="0"/>
              <a:pPr/>
              <a:t>13</a:t>
            </a:fld>
            <a:endParaRPr kumimoji="1" lang="ja-JP" altLang="en-US"/>
          </a:p>
        </p:txBody>
      </p:sp>
    </p:spTree>
    <p:extLst>
      <p:ext uri="{BB962C8B-B14F-4D97-AF65-F5344CB8AC3E}">
        <p14:creationId xmlns:p14="http://schemas.microsoft.com/office/powerpoint/2010/main" val="3071733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94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p>
        </p:txBody>
      </p:sp>
      <p:sp>
        <p:nvSpPr>
          <p:cNvPr id="1536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04DC2C-36C5-4108-AD2D-BE7D3CA6CE1C}" type="slidenum">
              <a:rPr lang="ja-JP" altLang="en-US" smtClean="0"/>
              <a:pPr fontAlgn="base">
                <a:spcBef>
                  <a:spcPct val="0"/>
                </a:spcBef>
                <a:spcAft>
                  <a:spcPct val="0"/>
                </a:spcAft>
                <a:defRPr/>
              </a:pPr>
              <a:t>14</a:t>
            </a:fld>
            <a:endParaRPr lang="ja-JP" altLang="en-US"/>
          </a:p>
        </p:txBody>
      </p:sp>
    </p:spTree>
    <p:extLst>
      <p:ext uri="{BB962C8B-B14F-4D97-AF65-F5344CB8AC3E}">
        <p14:creationId xmlns:p14="http://schemas.microsoft.com/office/powerpoint/2010/main" val="2966780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3E6A5CA-3204-4C3D-B5D1-E8D5C4279C8F}" type="slidenum">
              <a:rPr kumimoji="1" lang="ja-JP" altLang="en-US" smtClean="0"/>
              <a:pPr/>
              <a:t>15</a:t>
            </a:fld>
            <a:endParaRPr kumimoji="1" lang="ja-JP" altLang="en-US" dirty="0"/>
          </a:p>
        </p:txBody>
      </p:sp>
    </p:spTree>
    <p:extLst>
      <p:ext uri="{BB962C8B-B14F-4D97-AF65-F5344CB8AC3E}">
        <p14:creationId xmlns:p14="http://schemas.microsoft.com/office/powerpoint/2010/main" val="3357837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3E6A5CA-3204-4C3D-B5D1-E8D5C4279C8F}" type="slidenum">
              <a:rPr kumimoji="1" lang="ja-JP" altLang="en-US" smtClean="0"/>
              <a:pPr/>
              <a:t>16</a:t>
            </a:fld>
            <a:endParaRPr kumimoji="1" lang="ja-JP" altLang="en-US"/>
          </a:p>
        </p:txBody>
      </p:sp>
    </p:spTree>
    <p:extLst>
      <p:ext uri="{BB962C8B-B14F-4D97-AF65-F5344CB8AC3E}">
        <p14:creationId xmlns:p14="http://schemas.microsoft.com/office/powerpoint/2010/main" val="2341883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3E6A5CA-3204-4C3D-B5D1-E8D5C4279C8F}" type="slidenum">
              <a:rPr kumimoji="1" lang="ja-JP" altLang="en-US" smtClean="0"/>
              <a:pPr/>
              <a:t>18</a:t>
            </a:fld>
            <a:endParaRPr kumimoji="1" lang="ja-JP" altLang="en-US"/>
          </a:p>
        </p:txBody>
      </p:sp>
    </p:spTree>
    <p:extLst>
      <p:ext uri="{BB962C8B-B14F-4D97-AF65-F5344CB8AC3E}">
        <p14:creationId xmlns:p14="http://schemas.microsoft.com/office/powerpoint/2010/main" val="93007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3E6A5CA-3204-4C3D-B5D1-E8D5C4279C8F}" type="slidenum">
              <a:rPr kumimoji="1" lang="ja-JP" altLang="en-US" smtClean="0"/>
              <a:pPr/>
              <a:t>19</a:t>
            </a:fld>
            <a:endParaRPr kumimoji="1" lang="ja-JP" altLang="en-US"/>
          </a:p>
        </p:txBody>
      </p:sp>
    </p:spTree>
    <p:extLst>
      <p:ext uri="{BB962C8B-B14F-4D97-AF65-F5344CB8AC3E}">
        <p14:creationId xmlns:p14="http://schemas.microsoft.com/office/powerpoint/2010/main" val="3809751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94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p>
        </p:txBody>
      </p:sp>
      <p:sp>
        <p:nvSpPr>
          <p:cNvPr id="1536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04DC2C-36C5-4108-AD2D-BE7D3CA6CE1C}" type="slidenum">
              <a:rPr lang="ja-JP" altLang="en-US" smtClean="0"/>
              <a:pPr fontAlgn="base">
                <a:spcBef>
                  <a:spcPct val="0"/>
                </a:spcBef>
                <a:spcAft>
                  <a:spcPct val="0"/>
                </a:spcAft>
                <a:defRPr/>
              </a:pPr>
              <a:t>25</a:t>
            </a:fld>
            <a:endParaRPr lang="ja-JP" altLang="en-US"/>
          </a:p>
        </p:txBody>
      </p:sp>
    </p:spTree>
    <p:extLst>
      <p:ext uri="{BB962C8B-B14F-4D97-AF65-F5344CB8AC3E}">
        <p14:creationId xmlns:p14="http://schemas.microsoft.com/office/powerpoint/2010/main" val="1218986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3E6A5CA-3204-4C3D-B5D1-E8D5C4279C8F}" type="slidenum">
              <a:rPr kumimoji="1" lang="ja-JP" altLang="en-US" smtClean="0"/>
              <a:pPr/>
              <a:t>26</a:t>
            </a:fld>
            <a:endParaRPr kumimoji="1" lang="ja-JP" altLang="en-US"/>
          </a:p>
        </p:txBody>
      </p:sp>
    </p:spTree>
    <p:extLst>
      <p:ext uri="{BB962C8B-B14F-4D97-AF65-F5344CB8AC3E}">
        <p14:creationId xmlns:p14="http://schemas.microsoft.com/office/powerpoint/2010/main" val="2674892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94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p>
        </p:txBody>
      </p:sp>
      <p:sp>
        <p:nvSpPr>
          <p:cNvPr id="1536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04DC2C-36C5-4108-AD2D-BE7D3CA6CE1C}" type="slidenum">
              <a:rPr lang="ja-JP" altLang="en-US" smtClean="0"/>
              <a:pPr fontAlgn="base">
                <a:spcBef>
                  <a:spcPct val="0"/>
                </a:spcBef>
                <a:spcAft>
                  <a:spcPct val="0"/>
                </a:spcAft>
                <a:defRPr/>
              </a:pPr>
              <a:t>2</a:t>
            </a:fld>
            <a:endParaRPr lang="ja-JP" altLang="en-US"/>
          </a:p>
        </p:txBody>
      </p:sp>
    </p:spTree>
    <p:extLst>
      <p:ext uri="{BB962C8B-B14F-4D97-AF65-F5344CB8AC3E}">
        <p14:creationId xmlns:p14="http://schemas.microsoft.com/office/powerpoint/2010/main" val="2743384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3E6A5CA-3204-4C3D-B5D1-E8D5C4279C8F}" type="slidenum">
              <a:rPr kumimoji="1" lang="ja-JP" altLang="en-US" smtClean="0"/>
              <a:pPr/>
              <a:t>27</a:t>
            </a:fld>
            <a:endParaRPr kumimoji="1" lang="ja-JP" altLang="en-US"/>
          </a:p>
        </p:txBody>
      </p:sp>
    </p:spTree>
    <p:extLst>
      <p:ext uri="{BB962C8B-B14F-4D97-AF65-F5344CB8AC3E}">
        <p14:creationId xmlns:p14="http://schemas.microsoft.com/office/powerpoint/2010/main" val="2353030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3E6A5CA-3204-4C3D-B5D1-E8D5C4279C8F}" type="slidenum">
              <a:rPr kumimoji="1" lang="ja-JP" altLang="en-US" smtClean="0"/>
              <a:pPr/>
              <a:t>28</a:t>
            </a:fld>
            <a:endParaRPr kumimoji="1" lang="ja-JP" altLang="en-US" dirty="0"/>
          </a:p>
        </p:txBody>
      </p:sp>
    </p:spTree>
    <p:extLst>
      <p:ext uri="{BB962C8B-B14F-4D97-AF65-F5344CB8AC3E}">
        <p14:creationId xmlns:p14="http://schemas.microsoft.com/office/powerpoint/2010/main" val="675483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3E6A5CA-3204-4C3D-B5D1-E8D5C4279C8F}" type="slidenum">
              <a:rPr kumimoji="1" lang="ja-JP" altLang="en-US" smtClean="0"/>
              <a:pPr/>
              <a:t>29</a:t>
            </a:fld>
            <a:endParaRPr kumimoji="1" lang="ja-JP" altLang="en-US" dirty="0"/>
          </a:p>
        </p:txBody>
      </p:sp>
    </p:spTree>
    <p:extLst>
      <p:ext uri="{BB962C8B-B14F-4D97-AF65-F5344CB8AC3E}">
        <p14:creationId xmlns:p14="http://schemas.microsoft.com/office/powerpoint/2010/main" val="3143450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3E6A5CA-3204-4C3D-B5D1-E8D5C4279C8F}" type="slidenum">
              <a:rPr kumimoji="1" lang="ja-JP" altLang="en-US" smtClean="0"/>
              <a:pPr/>
              <a:t>30</a:t>
            </a:fld>
            <a:endParaRPr kumimoji="1" lang="ja-JP" altLang="en-US" dirty="0"/>
          </a:p>
        </p:txBody>
      </p:sp>
    </p:spTree>
    <p:extLst>
      <p:ext uri="{BB962C8B-B14F-4D97-AF65-F5344CB8AC3E}">
        <p14:creationId xmlns:p14="http://schemas.microsoft.com/office/powerpoint/2010/main" val="2396424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3E6A5CA-3204-4C3D-B5D1-E8D5C4279C8F}" type="slidenum">
              <a:rPr kumimoji="1" lang="ja-JP" altLang="en-US" smtClean="0"/>
              <a:pPr/>
              <a:t>31</a:t>
            </a:fld>
            <a:endParaRPr kumimoji="1" lang="ja-JP" altLang="en-US" dirty="0"/>
          </a:p>
        </p:txBody>
      </p:sp>
    </p:spTree>
    <p:extLst>
      <p:ext uri="{BB962C8B-B14F-4D97-AF65-F5344CB8AC3E}">
        <p14:creationId xmlns:p14="http://schemas.microsoft.com/office/powerpoint/2010/main" val="41619674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3E6A5CA-3204-4C3D-B5D1-E8D5C4279C8F}" type="slidenum">
              <a:rPr kumimoji="1" lang="ja-JP" altLang="en-US" smtClean="0"/>
              <a:pPr/>
              <a:t>36</a:t>
            </a:fld>
            <a:endParaRPr kumimoji="1" lang="ja-JP" altLang="en-US"/>
          </a:p>
        </p:txBody>
      </p:sp>
    </p:spTree>
    <p:extLst>
      <p:ext uri="{BB962C8B-B14F-4D97-AF65-F5344CB8AC3E}">
        <p14:creationId xmlns:p14="http://schemas.microsoft.com/office/powerpoint/2010/main" val="178065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94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p>
        </p:txBody>
      </p:sp>
      <p:sp>
        <p:nvSpPr>
          <p:cNvPr id="1536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04DC2C-36C5-4108-AD2D-BE7D3CA6CE1C}" type="slidenum">
              <a:rPr lang="ja-JP" altLang="en-US" smtClean="0"/>
              <a:pPr fontAlgn="base">
                <a:spcBef>
                  <a:spcPct val="0"/>
                </a:spcBef>
                <a:spcAft>
                  <a:spcPct val="0"/>
                </a:spcAft>
                <a:defRPr/>
              </a:pPr>
              <a:t>3</a:t>
            </a:fld>
            <a:endParaRPr lang="ja-JP" altLang="en-US"/>
          </a:p>
        </p:txBody>
      </p:sp>
    </p:spTree>
    <p:extLst>
      <p:ext uri="{BB962C8B-B14F-4D97-AF65-F5344CB8AC3E}">
        <p14:creationId xmlns:p14="http://schemas.microsoft.com/office/powerpoint/2010/main" val="106348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3E6A5CA-3204-4C3D-B5D1-E8D5C4279C8F}" type="slidenum">
              <a:rPr kumimoji="1" lang="ja-JP" altLang="en-US" smtClean="0"/>
              <a:pPr/>
              <a:t>4</a:t>
            </a:fld>
            <a:endParaRPr kumimoji="1" lang="ja-JP" altLang="en-US"/>
          </a:p>
        </p:txBody>
      </p:sp>
    </p:spTree>
    <p:extLst>
      <p:ext uri="{BB962C8B-B14F-4D97-AF65-F5344CB8AC3E}">
        <p14:creationId xmlns:p14="http://schemas.microsoft.com/office/powerpoint/2010/main" val="1894163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84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p>
        </p:txBody>
      </p:sp>
      <p:sp>
        <p:nvSpPr>
          <p:cNvPr id="1434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39D376-1DA4-491C-9F4B-C7144912077F}" type="slidenum">
              <a:rPr lang="ja-JP" altLang="en-US" smtClean="0"/>
              <a:pPr fontAlgn="base">
                <a:spcBef>
                  <a:spcPct val="0"/>
                </a:spcBef>
                <a:spcAft>
                  <a:spcPct val="0"/>
                </a:spcAft>
                <a:defRPr/>
              </a:pPr>
              <a:t>5</a:t>
            </a:fld>
            <a:endParaRPr lang="ja-JP" altLang="en-US"/>
          </a:p>
        </p:txBody>
      </p:sp>
    </p:spTree>
    <p:extLst>
      <p:ext uri="{BB962C8B-B14F-4D97-AF65-F5344CB8AC3E}">
        <p14:creationId xmlns:p14="http://schemas.microsoft.com/office/powerpoint/2010/main" val="2871152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3E6A5CA-3204-4C3D-B5D1-E8D5C4279C8F}" type="slidenum">
              <a:rPr kumimoji="1" lang="ja-JP" altLang="en-US" smtClean="0"/>
              <a:pPr/>
              <a:t>6</a:t>
            </a:fld>
            <a:endParaRPr kumimoji="1" lang="ja-JP" altLang="en-US"/>
          </a:p>
        </p:txBody>
      </p:sp>
    </p:spTree>
    <p:extLst>
      <p:ext uri="{BB962C8B-B14F-4D97-AF65-F5344CB8AC3E}">
        <p14:creationId xmlns:p14="http://schemas.microsoft.com/office/powerpoint/2010/main" val="1144739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3E6A5CA-3204-4C3D-B5D1-E8D5C4279C8F}" type="slidenum">
              <a:rPr kumimoji="1" lang="ja-JP" altLang="en-US" smtClean="0"/>
              <a:pPr/>
              <a:t>7</a:t>
            </a:fld>
            <a:endParaRPr kumimoji="1" lang="ja-JP" altLang="en-US"/>
          </a:p>
        </p:txBody>
      </p:sp>
    </p:spTree>
    <p:extLst>
      <p:ext uri="{BB962C8B-B14F-4D97-AF65-F5344CB8AC3E}">
        <p14:creationId xmlns:p14="http://schemas.microsoft.com/office/powerpoint/2010/main" val="2356231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3E6A5CA-3204-4C3D-B5D1-E8D5C4279C8F}" type="slidenum">
              <a:rPr kumimoji="1" lang="ja-JP" altLang="en-US" smtClean="0"/>
              <a:pPr/>
              <a:t>9</a:t>
            </a:fld>
            <a:endParaRPr kumimoji="1" lang="ja-JP" altLang="en-US"/>
          </a:p>
        </p:txBody>
      </p:sp>
    </p:spTree>
    <p:extLst>
      <p:ext uri="{BB962C8B-B14F-4D97-AF65-F5344CB8AC3E}">
        <p14:creationId xmlns:p14="http://schemas.microsoft.com/office/powerpoint/2010/main" val="3339734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3E6A5CA-3204-4C3D-B5D1-E8D5C4279C8F}" type="slidenum">
              <a:rPr kumimoji="1" lang="ja-JP" altLang="en-US" smtClean="0"/>
              <a:pPr/>
              <a:t>10</a:t>
            </a:fld>
            <a:endParaRPr kumimoji="1" lang="ja-JP" altLang="en-US"/>
          </a:p>
        </p:txBody>
      </p:sp>
    </p:spTree>
    <p:extLst>
      <p:ext uri="{BB962C8B-B14F-4D97-AF65-F5344CB8AC3E}">
        <p14:creationId xmlns:p14="http://schemas.microsoft.com/office/powerpoint/2010/main" val="2707842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4A9F3D35-A5F9-49CA-956C-5E3CEC2A8F26}" type="datetimeFigureOut">
              <a:rPr kumimoji="1" lang="ja-JP" altLang="en-US" smtClean="0"/>
              <a:pPr/>
              <a:t>2025/4/3</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4AE80E18-1343-441B-A21B-D9A2444305BC}" type="slidenum">
              <a:rPr kumimoji="1" lang="ja-JP" altLang="en-US" smtClean="0"/>
              <a:pPr/>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9F3D35-A5F9-49CA-956C-5E3CEC2A8F26}" type="datetimeFigureOut">
              <a:rPr kumimoji="1" lang="ja-JP" altLang="en-US" smtClean="0"/>
              <a:pPr/>
              <a:t>2025/4/3</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4AE80E18-1343-441B-A21B-D9A2444305BC}" type="slidenum">
              <a:rPr kumimoji="1" lang="ja-JP" altLang="en-US" smtClean="0"/>
              <a:pPr/>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9F3D35-A5F9-49CA-956C-5E3CEC2A8F26}" type="datetimeFigureOut">
              <a:rPr kumimoji="1" lang="ja-JP" altLang="en-US" smtClean="0"/>
              <a:pPr/>
              <a:t>2025/4/3</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4AE80E18-1343-441B-A21B-D9A2444305BC}" type="slidenum">
              <a:rPr kumimoji="1" lang="ja-JP" altLang="en-US" smtClean="0"/>
              <a:pPr/>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9F3D35-A5F9-49CA-956C-5E3CEC2A8F26}" type="datetimeFigureOut">
              <a:rPr kumimoji="1" lang="ja-JP" altLang="en-US" smtClean="0"/>
              <a:pPr/>
              <a:t>2025/4/3</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4AE80E18-1343-441B-A21B-D9A2444305BC}" type="slidenum">
              <a:rPr kumimoji="1" lang="ja-JP" altLang="en-US" smtClean="0"/>
              <a:pPr/>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4A9F3D35-A5F9-49CA-956C-5E3CEC2A8F26}" type="datetimeFigureOut">
              <a:rPr kumimoji="1" lang="ja-JP" altLang="en-US" smtClean="0"/>
              <a:pPr/>
              <a:t>2025/4/3</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4AE80E18-1343-441B-A21B-D9A2444305BC}" type="slidenum">
              <a:rPr kumimoji="1" lang="ja-JP" altLang="en-US" smtClean="0"/>
              <a:pPr/>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4A9F3D35-A5F9-49CA-956C-5E3CEC2A8F26}" type="datetimeFigureOut">
              <a:rPr kumimoji="1" lang="ja-JP" altLang="en-US" smtClean="0"/>
              <a:pPr/>
              <a:t>2025/4/3</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4AE80E18-1343-441B-A21B-D9A2444305BC}" type="slidenum">
              <a:rPr kumimoji="1" lang="ja-JP" altLang="en-US" smtClean="0"/>
              <a:pPr/>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4A9F3D35-A5F9-49CA-956C-5E3CEC2A8F26}" type="datetimeFigureOut">
              <a:rPr kumimoji="1" lang="ja-JP" altLang="en-US" smtClean="0"/>
              <a:pPr/>
              <a:t>2025/4/3</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4AE80E18-1343-441B-A21B-D9A2444305BC}" type="slidenum">
              <a:rPr kumimoji="1" lang="ja-JP" altLang="en-US" smtClean="0"/>
              <a:pPr/>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4A9F3D35-A5F9-49CA-956C-5E3CEC2A8F26}" type="datetimeFigureOut">
              <a:rPr kumimoji="1" lang="ja-JP" altLang="en-US" smtClean="0"/>
              <a:pPr/>
              <a:t>2025/4/3</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4AE80E18-1343-441B-A21B-D9A2444305BC}" type="slidenum">
              <a:rPr kumimoji="1" lang="ja-JP" altLang="en-US" smtClean="0"/>
              <a:pPr/>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A9F3D35-A5F9-49CA-956C-5E3CEC2A8F26}" type="datetimeFigureOut">
              <a:rPr kumimoji="1" lang="ja-JP" altLang="en-US" smtClean="0"/>
              <a:pPr/>
              <a:t>2025/4/3</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4AE80E18-1343-441B-A21B-D9A2444305BC}" type="slidenum">
              <a:rPr kumimoji="1" lang="ja-JP" altLang="en-US" smtClean="0"/>
              <a:pPr/>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9F3D35-A5F9-49CA-956C-5E3CEC2A8F26}" type="datetimeFigureOut">
              <a:rPr kumimoji="1" lang="ja-JP" altLang="en-US" smtClean="0"/>
              <a:pPr/>
              <a:t>2025/4/3</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4AE80E18-1343-441B-A21B-D9A2444305BC}" type="slidenum">
              <a:rPr kumimoji="1" lang="ja-JP" altLang="en-US" smtClean="0"/>
              <a:pPr/>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9F3D35-A5F9-49CA-956C-5E3CEC2A8F26}" type="datetimeFigureOut">
              <a:rPr kumimoji="1" lang="ja-JP" altLang="en-US" smtClean="0"/>
              <a:pPr/>
              <a:t>2025/4/3</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4AE80E18-1343-441B-A21B-D9A2444305BC}" type="slidenum">
              <a:rPr kumimoji="1" lang="ja-JP" altLang="en-US" smtClean="0"/>
              <a:pPr/>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F3D35-A5F9-49CA-956C-5E3CEC2A8F26}" type="datetimeFigureOut">
              <a:rPr kumimoji="1" lang="ja-JP" altLang="en-US" smtClean="0"/>
              <a:pPr/>
              <a:t>2025/4/3</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80E18-1343-441B-A21B-D9A2444305BC}"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gahag.net/000805-office-lad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tigpig.com/archives/21084"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kf-planning.blogspot.com/2014/01/" TargetMode="External"/><Relationship Id="rId5" Type="http://schemas.openxmlformats.org/officeDocument/2006/relationships/image" Target="../media/image16.jpg"/><Relationship Id="rId4" Type="http://schemas.openxmlformats.org/officeDocument/2006/relationships/hyperlink" Target="https://note.com/margincall/n/n04148db4168b"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taka.co.jp/tada/detail.php?id=248&amp;cid=4&amp;cid2=13"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seryjacop.blogspot.com/2017/11/blog-post_17.html"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692696"/>
            <a:ext cx="7772400" cy="3022055"/>
          </a:xfrm>
          <a:solidFill>
            <a:srgbClr val="00FF00"/>
          </a:solidFill>
        </p:spPr>
        <p:style>
          <a:lnRef idx="0">
            <a:schemeClr val="accent3"/>
          </a:lnRef>
          <a:fillRef idx="3">
            <a:schemeClr val="accent3"/>
          </a:fillRef>
          <a:effectRef idx="3">
            <a:schemeClr val="accent3"/>
          </a:effectRef>
          <a:fontRef idx="minor">
            <a:schemeClr val="lt1"/>
          </a:fontRef>
        </p:style>
        <p:txBody>
          <a:bodyPr>
            <a:normAutofit/>
          </a:bodyPr>
          <a:lstStyle/>
          <a:p>
            <a:r>
              <a:rPr lang="ja-JP" altLang="en-US" dirty="0">
                <a:solidFill>
                  <a:srgbClr val="7030A0"/>
                </a:solidFill>
                <a:latin typeface="HGS創英角ｺﾞｼｯｸUB" pitchFamily="50" charset="-128"/>
                <a:ea typeface="HGS創英角ｺﾞｼｯｸUB" pitchFamily="50" charset="-128"/>
              </a:rPr>
              <a:t>新入社員研修</a:t>
            </a:r>
            <a:br>
              <a:rPr lang="en-US" altLang="ja-JP" sz="4000" dirty="0">
                <a:solidFill>
                  <a:srgbClr val="7030A0"/>
                </a:solidFill>
                <a:latin typeface="HGS創英角ｺﾞｼｯｸUB" pitchFamily="50" charset="-128"/>
                <a:ea typeface="HGS創英角ｺﾞｼｯｸUB" pitchFamily="50" charset="-128"/>
              </a:rPr>
            </a:br>
            <a:br>
              <a:rPr lang="en-US" altLang="ja-JP" sz="4000" dirty="0">
                <a:solidFill>
                  <a:srgbClr val="7030A0"/>
                </a:solidFill>
                <a:latin typeface="HGS創英角ｺﾞｼｯｸUB" pitchFamily="50" charset="-128"/>
                <a:ea typeface="HGS創英角ｺﾞｼｯｸUB" pitchFamily="50" charset="-128"/>
              </a:rPr>
            </a:br>
            <a:r>
              <a:rPr lang="ja-JP" altLang="en-US" sz="2800" dirty="0">
                <a:solidFill>
                  <a:srgbClr val="FFFF00"/>
                </a:solidFill>
                <a:latin typeface="HGS創英角ｺﾞｼｯｸUB" pitchFamily="50" charset="-128"/>
                <a:ea typeface="HGS創英角ｺﾞｼｯｸUB" pitchFamily="50" charset="-128"/>
              </a:rPr>
              <a:t>～素晴らしい社会人人生を送るために～</a:t>
            </a:r>
            <a:endParaRPr kumimoji="1" lang="ja-JP" altLang="en-US" sz="2800" dirty="0">
              <a:solidFill>
                <a:srgbClr val="FFFF00"/>
              </a:solidFill>
              <a:latin typeface="HGS創英角ｺﾞｼｯｸUB" pitchFamily="50" charset="-128"/>
              <a:ea typeface="HGS創英角ｺﾞｼｯｸUB" pitchFamily="50" charset="-128"/>
            </a:endParaRPr>
          </a:p>
        </p:txBody>
      </p:sp>
      <p:sp>
        <p:nvSpPr>
          <p:cNvPr id="3" name="サブタイトル 2"/>
          <p:cNvSpPr>
            <a:spLocks noGrp="1"/>
          </p:cNvSpPr>
          <p:nvPr>
            <p:ph type="subTitle" idx="1"/>
          </p:nvPr>
        </p:nvSpPr>
        <p:spPr>
          <a:xfrm>
            <a:off x="1357290" y="3857628"/>
            <a:ext cx="6400800" cy="1752600"/>
          </a:xfrm>
        </p:spPr>
        <p:txBody>
          <a:bodyPr>
            <a:normAutofit/>
          </a:bodyPr>
          <a:lstStyle/>
          <a:p>
            <a:r>
              <a:rPr lang="ja-JP" altLang="en-US" dirty="0">
                <a:solidFill>
                  <a:schemeClr val="tx2">
                    <a:lumMod val="60000"/>
                    <a:lumOff val="40000"/>
                  </a:schemeClr>
                </a:solidFill>
              </a:rPr>
              <a:t>株式</a:t>
            </a:r>
            <a:r>
              <a:rPr lang="ja-JP" altLang="en-US">
                <a:solidFill>
                  <a:schemeClr val="tx2">
                    <a:lumMod val="60000"/>
                    <a:lumOff val="40000"/>
                  </a:schemeClr>
                </a:solidFill>
              </a:rPr>
              <a:t>会社　豊橋設計　</a:t>
            </a:r>
            <a:r>
              <a:rPr lang="ja-JP" altLang="en-US" dirty="0">
                <a:solidFill>
                  <a:schemeClr val="tx2">
                    <a:lumMod val="60000"/>
                    <a:lumOff val="40000"/>
                  </a:schemeClr>
                </a:solidFill>
              </a:rPr>
              <a:t>様　　</a:t>
            </a:r>
            <a:endParaRPr kumimoji="1" lang="en-US" altLang="ja-JP" dirty="0">
              <a:solidFill>
                <a:schemeClr val="tx2">
                  <a:lumMod val="60000"/>
                  <a:lumOff val="40000"/>
                </a:schemeClr>
              </a:solidFill>
            </a:endParaRPr>
          </a:p>
          <a:p>
            <a:r>
              <a:rPr kumimoji="1" lang="ja-JP" altLang="en-US" dirty="0">
                <a:solidFill>
                  <a:schemeClr val="bg2">
                    <a:lumMod val="10000"/>
                  </a:schemeClr>
                </a:solidFill>
              </a:rPr>
              <a:t>アイエス社労士事務所</a:t>
            </a:r>
            <a:endParaRPr kumimoji="1" lang="en-US" altLang="ja-JP" dirty="0">
              <a:solidFill>
                <a:schemeClr val="bg2">
                  <a:lumMod val="10000"/>
                </a:schemeClr>
              </a:solidFill>
            </a:endParaRPr>
          </a:p>
          <a:p>
            <a:r>
              <a:rPr lang="ja-JP" altLang="en-US" dirty="0">
                <a:solidFill>
                  <a:schemeClr val="bg2">
                    <a:lumMod val="10000"/>
                  </a:schemeClr>
                </a:solidFill>
              </a:rPr>
              <a:t>所長　　</a:t>
            </a:r>
            <a:r>
              <a:rPr kumimoji="1" lang="ja-JP" altLang="en-US" dirty="0">
                <a:solidFill>
                  <a:schemeClr val="bg2">
                    <a:lumMod val="10000"/>
                  </a:schemeClr>
                </a:solidFill>
              </a:rPr>
              <a:t>伊藤　悟</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2700000" scaled="1"/>
            <a:tileRect/>
          </a:gradFill>
        </p:spPr>
        <p:txBody>
          <a:bodyPr>
            <a:normAutofit/>
          </a:bodyPr>
          <a:lstStyle/>
          <a:p>
            <a:r>
              <a:rPr kumimoji="1" lang="ja-JP" altLang="en-US" dirty="0"/>
              <a:t>９　ビジネスマナー</a:t>
            </a:r>
          </a:p>
        </p:txBody>
      </p:sp>
      <p:sp>
        <p:nvSpPr>
          <p:cNvPr id="3" name="コンテンツ プレースホルダ 2"/>
          <p:cNvSpPr>
            <a:spLocks noGrp="1"/>
          </p:cNvSpPr>
          <p:nvPr>
            <p:ph idx="1"/>
          </p:nvPr>
        </p:nvSpPr>
        <p:spPr>
          <a:xfrm>
            <a:off x="457200" y="1600200"/>
            <a:ext cx="8229600" cy="4853136"/>
          </a:xfrm>
        </p:spPr>
        <p:txBody>
          <a:bodyPr>
            <a:normAutofit fontScale="92500" lnSpcReduction="20000"/>
          </a:bodyPr>
          <a:lstStyle/>
          <a:p>
            <a:pPr>
              <a:buNone/>
            </a:pPr>
            <a:r>
              <a:rPr kumimoji="1" lang="ja-JP" altLang="en-US" sz="3000" i="1" dirty="0">
                <a:ln w="0"/>
                <a:solidFill>
                  <a:schemeClr val="accent1"/>
                </a:solidFill>
                <a:effectLst>
                  <a:outerShdw blurRad="38100" dist="25400" dir="5400000" algn="ctr" rotWithShape="0">
                    <a:srgbClr val="6E747A">
                      <a:alpha val="43000"/>
                    </a:srgbClr>
                  </a:outerShdw>
                </a:effectLst>
                <a:latin typeface="+mj-ea"/>
                <a:ea typeface="+mj-ea"/>
              </a:rPr>
              <a:t>☆外見　　・・・　　服装　身だしなみ　　靴</a:t>
            </a:r>
            <a:endParaRPr kumimoji="1" lang="en-US" altLang="ja-JP" sz="3000" i="1" dirty="0">
              <a:ln w="0"/>
              <a:solidFill>
                <a:schemeClr val="accent1"/>
              </a:solidFill>
              <a:effectLst>
                <a:outerShdw blurRad="38100" dist="25400" dir="5400000" algn="ctr" rotWithShape="0">
                  <a:srgbClr val="6E747A">
                    <a:alpha val="43000"/>
                  </a:srgbClr>
                </a:outerShdw>
              </a:effectLst>
              <a:latin typeface="+mj-ea"/>
              <a:ea typeface="+mj-ea"/>
            </a:endParaRPr>
          </a:p>
          <a:p>
            <a:pPr>
              <a:buNone/>
            </a:pPr>
            <a:endParaRPr kumimoji="1" lang="en-US" altLang="ja-JP" sz="3000" i="1" dirty="0">
              <a:ln w="0"/>
              <a:solidFill>
                <a:schemeClr val="accent1"/>
              </a:solidFill>
              <a:effectLst>
                <a:outerShdw blurRad="38100" dist="25400" dir="5400000" algn="ctr" rotWithShape="0">
                  <a:srgbClr val="6E747A">
                    <a:alpha val="43000"/>
                  </a:srgbClr>
                </a:outerShdw>
              </a:effectLst>
              <a:latin typeface="+mj-ea"/>
              <a:ea typeface="+mj-ea"/>
            </a:endParaRPr>
          </a:p>
          <a:p>
            <a:pPr>
              <a:buNone/>
            </a:pPr>
            <a:r>
              <a:rPr lang="ja-JP" altLang="en-US" sz="3000" i="1" dirty="0">
                <a:ln w="0"/>
                <a:solidFill>
                  <a:schemeClr val="accent1"/>
                </a:solidFill>
                <a:effectLst>
                  <a:outerShdw blurRad="38100" dist="25400" dir="5400000" algn="ctr" rotWithShape="0">
                    <a:srgbClr val="6E747A">
                      <a:alpha val="43000"/>
                    </a:srgbClr>
                  </a:outerShdw>
                </a:effectLst>
                <a:latin typeface="+mj-ea"/>
                <a:ea typeface="+mj-ea"/>
              </a:rPr>
              <a:t>☆態度　　・・・　スマイル</a:t>
            </a:r>
            <a:r>
              <a:rPr lang="en-US" altLang="ja-JP" sz="3000" i="1" dirty="0">
                <a:ln w="0"/>
                <a:solidFill>
                  <a:schemeClr val="accent1"/>
                </a:solidFill>
                <a:effectLst>
                  <a:outerShdw blurRad="38100" dist="25400" dir="5400000" algn="ctr" rotWithShape="0">
                    <a:srgbClr val="6E747A">
                      <a:alpha val="43000"/>
                    </a:srgbClr>
                  </a:outerShdw>
                </a:effectLst>
                <a:latin typeface="+mj-ea"/>
                <a:ea typeface="+mj-ea"/>
              </a:rPr>
              <a:t>0</a:t>
            </a:r>
            <a:r>
              <a:rPr lang="ja-JP" altLang="en-US" sz="3000" i="1" dirty="0">
                <a:ln w="0"/>
                <a:solidFill>
                  <a:schemeClr val="accent1"/>
                </a:solidFill>
                <a:effectLst>
                  <a:outerShdw blurRad="38100" dist="25400" dir="5400000" algn="ctr" rotWithShape="0">
                    <a:srgbClr val="6E747A">
                      <a:alpha val="43000"/>
                    </a:srgbClr>
                  </a:outerShdw>
                </a:effectLst>
                <a:latin typeface="+mj-ea"/>
                <a:ea typeface="+mj-ea"/>
              </a:rPr>
              <a:t>円　　口角　　さわやかさ　　</a:t>
            </a:r>
            <a:endParaRPr lang="en-US" altLang="ja-JP" sz="3000" i="1" dirty="0">
              <a:ln w="0"/>
              <a:solidFill>
                <a:schemeClr val="accent1"/>
              </a:solidFill>
              <a:effectLst>
                <a:outerShdw blurRad="38100" dist="25400" dir="5400000" algn="ctr" rotWithShape="0">
                  <a:srgbClr val="6E747A">
                    <a:alpha val="43000"/>
                  </a:srgbClr>
                </a:outerShdw>
              </a:effectLst>
              <a:latin typeface="+mj-ea"/>
              <a:ea typeface="+mj-ea"/>
            </a:endParaRPr>
          </a:p>
          <a:p>
            <a:pPr>
              <a:buNone/>
            </a:pPr>
            <a:r>
              <a:rPr lang="ja-JP" altLang="en-US" sz="3000" i="1" dirty="0">
                <a:ln w="0"/>
                <a:solidFill>
                  <a:schemeClr val="accent1"/>
                </a:solidFill>
                <a:effectLst>
                  <a:outerShdw blurRad="38100" dist="25400" dir="5400000" algn="ctr" rotWithShape="0">
                    <a:srgbClr val="6E747A">
                      <a:alpha val="43000"/>
                    </a:srgbClr>
                  </a:outerShdw>
                </a:effectLst>
                <a:latin typeface="+mj-ea"/>
                <a:ea typeface="+mj-ea"/>
              </a:rPr>
              <a:t>　　　　　　　　　　お辞儀</a:t>
            </a:r>
            <a:endParaRPr lang="en-US" altLang="ja-JP" sz="3000" i="1" dirty="0">
              <a:ln w="0"/>
              <a:solidFill>
                <a:schemeClr val="accent1"/>
              </a:solidFill>
              <a:effectLst>
                <a:outerShdw blurRad="38100" dist="25400" dir="5400000" algn="ctr" rotWithShape="0">
                  <a:srgbClr val="6E747A">
                    <a:alpha val="43000"/>
                  </a:srgbClr>
                </a:outerShdw>
              </a:effectLst>
              <a:latin typeface="+mj-ea"/>
              <a:ea typeface="+mj-ea"/>
            </a:endParaRPr>
          </a:p>
          <a:p>
            <a:pPr>
              <a:buNone/>
            </a:pPr>
            <a:r>
              <a:rPr lang="ja-JP" altLang="en-US" sz="2000" b="1" dirty="0">
                <a:solidFill>
                  <a:srgbClr val="7030A0"/>
                </a:solidFill>
                <a:latin typeface="HG丸ｺﾞｼｯｸM-PRO" pitchFamily="50" charset="-128"/>
                <a:ea typeface="HG丸ｺﾞｼｯｸM-PRO" pitchFamily="50" charset="-128"/>
              </a:rPr>
              <a:t>　　　　　　　　　　　</a:t>
            </a:r>
            <a:r>
              <a:rPr lang="ja-JP" altLang="en-US" sz="2400" b="1" dirty="0">
                <a:solidFill>
                  <a:srgbClr val="0070C0"/>
                </a:solidFill>
                <a:latin typeface="HG丸ｺﾞｼｯｸM-PRO" pitchFamily="50" charset="-128"/>
                <a:ea typeface="HG丸ｺﾞｼｯｸM-PRO" pitchFamily="50" charset="-128"/>
              </a:rPr>
              <a:t>御礼のとき　書類やものの受け取るとき</a:t>
            </a:r>
            <a:endParaRPr lang="en-US" altLang="ja-JP" sz="2400" b="1" dirty="0">
              <a:solidFill>
                <a:srgbClr val="0070C0"/>
              </a:solidFill>
              <a:latin typeface="HG丸ｺﾞｼｯｸM-PRO" pitchFamily="50" charset="-128"/>
              <a:ea typeface="HG丸ｺﾞｼｯｸM-PRO" pitchFamily="50" charset="-128"/>
            </a:endParaRPr>
          </a:p>
          <a:p>
            <a:pPr>
              <a:buNone/>
            </a:pPr>
            <a:endParaRPr lang="en-US" altLang="ja-JP" sz="3300" i="1" dirty="0">
              <a:ln w="0"/>
              <a:solidFill>
                <a:schemeClr val="accent1"/>
              </a:solidFill>
              <a:effectLst>
                <a:outerShdw blurRad="38100" dist="25400" dir="5400000" algn="ctr" rotWithShape="0">
                  <a:srgbClr val="6E747A">
                    <a:alpha val="43000"/>
                  </a:srgbClr>
                </a:outerShdw>
              </a:effectLst>
              <a:latin typeface="+mj-ea"/>
              <a:ea typeface="+mj-ea"/>
            </a:endParaRPr>
          </a:p>
          <a:p>
            <a:pPr>
              <a:buNone/>
            </a:pPr>
            <a:r>
              <a:rPr lang="ja-JP" altLang="en-US" sz="3300" i="1" dirty="0">
                <a:ln w="0"/>
                <a:solidFill>
                  <a:schemeClr val="accent1"/>
                </a:solidFill>
                <a:effectLst>
                  <a:outerShdw blurRad="38100" dist="25400" dir="5400000" algn="ctr" rotWithShape="0">
                    <a:srgbClr val="6E747A">
                      <a:alpha val="43000"/>
                    </a:srgbClr>
                  </a:outerShdw>
                </a:effectLst>
                <a:latin typeface="+mj-ea"/>
                <a:ea typeface="+mj-ea"/>
              </a:rPr>
              <a:t>☆話し方　・・・　</a:t>
            </a:r>
            <a:r>
              <a:rPr lang="ja-JP" altLang="en-US" sz="2800" i="1" dirty="0">
                <a:ln w="0"/>
                <a:solidFill>
                  <a:schemeClr val="accent1"/>
                </a:solidFill>
                <a:effectLst>
                  <a:outerShdw blurRad="38100" dist="25400" dir="5400000" algn="ctr" rotWithShape="0">
                    <a:srgbClr val="6E747A">
                      <a:alpha val="43000"/>
                    </a:srgbClr>
                  </a:outerShdw>
                </a:effectLst>
                <a:latin typeface="+mj-ea"/>
                <a:ea typeface="+mj-ea"/>
              </a:rPr>
              <a:t>言葉遣いは　丁寧に　　敬語で</a:t>
            </a:r>
            <a:endParaRPr lang="en-US" altLang="ja-JP" sz="2800" i="1" dirty="0">
              <a:ln w="0"/>
              <a:solidFill>
                <a:schemeClr val="accent1"/>
              </a:solidFill>
              <a:effectLst>
                <a:outerShdw blurRad="38100" dist="25400" dir="5400000" algn="ctr" rotWithShape="0">
                  <a:srgbClr val="6E747A">
                    <a:alpha val="43000"/>
                  </a:srgbClr>
                </a:outerShdw>
              </a:effectLst>
              <a:latin typeface="+mj-ea"/>
              <a:ea typeface="+mj-ea"/>
            </a:endParaRPr>
          </a:p>
          <a:p>
            <a:pPr>
              <a:buNone/>
            </a:pPr>
            <a:r>
              <a:rPr lang="ja-JP" altLang="en-US" b="1" dirty="0">
                <a:solidFill>
                  <a:srgbClr val="7030A0"/>
                </a:solidFill>
                <a:latin typeface="HG丸ｺﾞｼｯｸM-PRO" pitchFamily="50" charset="-128"/>
                <a:ea typeface="HG丸ｺﾞｼｯｸM-PRO" pitchFamily="50" charset="-128"/>
              </a:rPr>
              <a:t>　　　　　　　</a:t>
            </a:r>
            <a:r>
              <a:rPr lang="ja-JP" altLang="en-US" sz="2400" b="1" dirty="0">
                <a:solidFill>
                  <a:srgbClr val="0070C0"/>
                </a:solidFill>
                <a:latin typeface="HG丸ｺﾞｼｯｸM-PRO" pitchFamily="50" charset="-128"/>
                <a:ea typeface="HG丸ｺﾞｼｯｸM-PRO" pitchFamily="50" charset="-128"/>
              </a:rPr>
              <a:t>「はい、わかりました。」</a:t>
            </a:r>
            <a:endParaRPr lang="en-US" altLang="ja-JP" sz="2400" b="1" dirty="0">
              <a:solidFill>
                <a:srgbClr val="0070C0"/>
              </a:solidFill>
              <a:latin typeface="HG丸ｺﾞｼｯｸM-PRO" pitchFamily="50" charset="-128"/>
              <a:ea typeface="HG丸ｺﾞｼｯｸM-PRO" pitchFamily="50" charset="-128"/>
            </a:endParaRPr>
          </a:p>
          <a:p>
            <a:pPr>
              <a:buNone/>
            </a:pPr>
            <a:r>
              <a:rPr lang="ja-JP" altLang="en-US" sz="2400" b="1" dirty="0">
                <a:solidFill>
                  <a:srgbClr val="0070C0"/>
                </a:solidFill>
                <a:latin typeface="HG丸ｺﾞｼｯｸM-PRO" pitchFamily="50" charset="-128"/>
                <a:ea typeface="HG丸ｺﾞｼｯｸM-PRO" pitchFamily="50" charset="-128"/>
              </a:rPr>
              <a:t>　　　　　　　　　　「承知いたしました。」</a:t>
            </a:r>
            <a:endParaRPr lang="en-US" altLang="ja-JP" sz="2400" b="1" dirty="0">
              <a:solidFill>
                <a:srgbClr val="0070C0"/>
              </a:solidFill>
              <a:latin typeface="HG丸ｺﾞｼｯｸM-PRO" pitchFamily="50" charset="-128"/>
              <a:ea typeface="HG丸ｺﾞｼｯｸM-PRO" pitchFamily="50" charset="-128"/>
            </a:endParaRPr>
          </a:p>
          <a:p>
            <a:pPr>
              <a:buNone/>
            </a:pPr>
            <a:r>
              <a:rPr lang="ja-JP" altLang="en-US" sz="2400" b="1" dirty="0">
                <a:solidFill>
                  <a:srgbClr val="0070C0"/>
                </a:solidFill>
                <a:latin typeface="HG丸ｺﾞｼｯｸM-PRO" pitchFamily="50" charset="-128"/>
                <a:ea typeface="HG丸ｺﾞｼｯｸM-PRO" pitchFamily="50" charset="-128"/>
              </a:rPr>
              <a:t>　　　　　　　　　　「～で、よろしいでしょうか。」</a:t>
            </a:r>
            <a:endParaRPr lang="en-US" altLang="ja-JP" sz="2400" b="1" dirty="0">
              <a:solidFill>
                <a:srgbClr val="0070C0"/>
              </a:solidFill>
              <a:latin typeface="HG丸ｺﾞｼｯｸM-PRO" pitchFamily="50" charset="-128"/>
              <a:ea typeface="HG丸ｺﾞｼｯｸM-PRO" pitchFamily="50" charset="-128"/>
            </a:endParaRPr>
          </a:p>
          <a:p>
            <a:pPr>
              <a:buNone/>
            </a:pPr>
            <a:r>
              <a:rPr lang="ja-JP" altLang="en-US" sz="2400" b="1" dirty="0">
                <a:solidFill>
                  <a:srgbClr val="0070C0"/>
                </a:solidFill>
                <a:latin typeface="HG丸ｺﾞｼｯｸM-PRO" pitchFamily="50" charset="-128"/>
                <a:ea typeface="HG丸ｺﾞｼｯｸM-PRO" pitchFamily="50" charset="-128"/>
              </a:rPr>
              <a:t>　　　　　　　　　　「ありがとうございます。」</a:t>
            </a:r>
            <a:endParaRPr lang="en-US" altLang="ja-JP" sz="2400" b="1" dirty="0">
              <a:solidFill>
                <a:srgbClr val="0070C0"/>
              </a:solidFill>
              <a:latin typeface="HG丸ｺﾞｼｯｸM-PRO" pitchFamily="50" charset="-128"/>
              <a:ea typeface="HG丸ｺﾞｼｯｸM-PRO" pitchFamily="50" charset="-128"/>
            </a:endParaRPr>
          </a:p>
          <a:p>
            <a:pPr>
              <a:buNone/>
            </a:pPr>
            <a:r>
              <a:rPr lang="ja-JP" altLang="en-US" sz="2400" b="1" dirty="0">
                <a:solidFill>
                  <a:srgbClr val="0070C0"/>
                </a:solidFill>
                <a:latin typeface="HG丸ｺﾞｼｯｸM-PRO" pitchFamily="50" charset="-128"/>
                <a:ea typeface="HG丸ｺﾞｼｯｸM-PRO" pitchFamily="50" charset="-128"/>
              </a:rPr>
              <a:t>　　　　　　　　　　「申しわけございません。」</a:t>
            </a:r>
            <a:r>
              <a:rPr lang="ja-JP" altLang="en-US" sz="2400" b="1" i="1" dirty="0">
                <a:solidFill>
                  <a:schemeClr val="accent6">
                    <a:lumMod val="75000"/>
                  </a:schemeClr>
                </a:solidFill>
                <a:effectLst>
                  <a:glow rad="228600">
                    <a:schemeClr val="accent3">
                      <a:satMod val="175000"/>
                      <a:alpha val="40000"/>
                    </a:schemeClr>
                  </a:glow>
                </a:effectLst>
                <a:latin typeface="+mj-ea"/>
                <a:ea typeface="+mj-ea"/>
              </a:rPr>
              <a:t>　　</a:t>
            </a:r>
            <a:endParaRPr kumimoji="1" lang="en-US" altLang="ja-JP" sz="2400" b="1" i="1" dirty="0">
              <a:solidFill>
                <a:schemeClr val="accent6">
                  <a:lumMod val="75000"/>
                </a:schemeClr>
              </a:solidFill>
              <a:effectLst>
                <a:glow rad="228600">
                  <a:schemeClr val="accent3">
                    <a:satMod val="175000"/>
                    <a:alpha val="40000"/>
                  </a:schemeClr>
                </a:glow>
              </a:effectLst>
              <a:latin typeface="+mj-ea"/>
              <a:ea typeface="+mj-ea"/>
            </a:endParaRPr>
          </a:p>
        </p:txBody>
      </p:sp>
    </p:spTree>
    <p:extLst>
      <p:ext uri="{BB962C8B-B14F-4D97-AF65-F5344CB8AC3E}">
        <p14:creationId xmlns:p14="http://schemas.microsoft.com/office/powerpoint/2010/main" val="2801602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FB281-5967-9D0F-BA10-4A23DE81613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7C03208-6EF7-74B6-C39C-941362E4C25D}"/>
              </a:ext>
            </a:extLst>
          </p:cNvPr>
          <p:cNvSpPr>
            <a:spLocks noGrp="1"/>
          </p:cNvSpPr>
          <p:nvPr>
            <p:ph type="title"/>
          </p:nvPr>
        </p:nvSpPr>
        <p:spP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2700000" scaled="1"/>
            <a:tileRect/>
          </a:gradFill>
        </p:spPr>
        <p:txBody>
          <a:bodyPr>
            <a:normAutofit/>
          </a:bodyPr>
          <a:lstStyle/>
          <a:p>
            <a:r>
              <a:rPr lang="ja-JP" altLang="en-US" dirty="0"/>
              <a:t>１０</a:t>
            </a:r>
            <a:r>
              <a:rPr kumimoji="1" lang="ja-JP" altLang="en-US" dirty="0"/>
              <a:t>　挨拶が決め手</a:t>
            </a:r>
          </a:p>
        </p:txBody>
      </p:sp>
      <p:sp>
        <p:nvSpPr>
          <p:cNvPr id="3" name="コンテンツ プレースホルダ 2">
            <a:extLst>
              <a:ext uri="{FF2B5EF4-FFF2-40B4-BE49-F238E27FC236}">
                <a16:creationId xmlns:a16="http://schemas.microsoft.com/office/drawing/2014/main" id="{1A941E54-2470-DDCD-C40C-EA8054870700}"/>
              </a:ext>
            </a:extLst>
          </p:cNvPr>
          <p:cNvSpPr>
            <a:spLocks noGrp="1"/>
          </p:cNvSpPr>
          <p:nvPr>
            <p:ph idx="1"/>
          </p:nvPr>
        </p:nvSpPr>
        <p:spPr>
          <a:xfrm>
            <a:off x="457200" y="1600200"/>
            <a:ext cx="8229600" cy="4853136"/>
          </a:xfrm>
        </p:spPr>
        <p:txBody>
          <a:bodyPr>
            <a:normAutofit/>
          </a:bodyPr>
          <a:lstStyle/>
          <a:p>
            <a:pPr>
              <a:buNone/>
            </a:pPr>
            <a:r>
              <a:rPr kumimoji="1" lang="ja-JP" altLang="en-US" sz="2400" b="1" dirty="0">
                <a:latin typeface="+mj-ea"/>
                <a:ea typeface="+mj-ea"/>
              </a:rPr>
              <a:t>☆挨拶　＝　　心を開いて　相手にせまる</a:t>
            </a:r>
            <a:endParaRPr kumimoji="1" lang="en-US" altLang="ja-JP" sz="2400" b="1" dirty="0">
              <a:latin typeface="+mj-ea"/>
              <a:ea typeface="+mj-ea"/>
            </a:endParaRPr>
          </a:p>
          <a:p>
            <a:pPr>
              <a:buNone/>
            </a:pPr>
            <a:endParaRPr lang="en-US" altLang="ja-JP" sz="1200" dirty="0"/>
          </a:p>
          <a:p>
            <a:pPr algn="ctr">
              <a:buNone/>
            </a:pPr>
            <a:r>
              <a:rPr lang="ja-JP" altLang="en-US" sz="3600" b="1" dirty="0">
                <a:solidFill>
                  <a:srgbClr val="FF3399"/>
                </a:solidFill>
                <a:effectLst>
                  <a:glow rad="228600">
                    <a:schemeClr val="accent3">
                      <a:satMod val="175000"/>
                      <a:alpha val="40000"/>
                    </a:schemeClr>
                  </a:glow>
                </a:effectLst>
                <a:latin typeface="+mj-ea"/>
                <a:ea typeface="+mj-ea"/>
              </a:rPr>
              <a:t>あいさつはコミュニケーションの基本です</a:t>
            </a:r>
            <a:endParaRPr lang="en-US" altLang="ja-JP" sz="3600" b="1" dirty="0">
              <a:solidFill>
                <a:srgbClr val="FF3399"/>
              </a:solidFill>
              <a:effectLst>
                <a:glow rad="228600">
                  <a:schemeClr val="accent3">
                    <a:satMod val="175000"/>
                    <a:alpha val="40000"/>
                  </a:schemeClr>
                </a:glow>
              </a:effectLst>
              <a:latin typeface="+mj-ea"/>
              <a:ea typeface="+mj-ea"/>
            </a:endParaRPr>
          </a:p>
          <a:p>
            <a:pPr>
              <a:buNone/>
            </a:pPr>
            <a:endParaRPr lang="en-US" altLang="ja-JP" sz="2400" b="1" dirty="0">
              <a:solidFill>
                <a:srgbClr val="0070C0"/>
              </a:solidFill>
              <a:effectLst>
                <a:glow rad="228600">
                  <a:schemeClr val="accent3">
                    <a:satMod val="175000"/>
                    <a:alpha val="40000"/>
                  </a:schemeClr>
                </a:glow>
              </a:effectLst>
              <a:latin typeface="+mj-ea"/>
              <a:ea typeface="+mj-ea"/>
            </a:endParaRPr>
          </a:p>
          <a:p>
            <a:pPr>
              <a:buNone/>
            </a:pPr>
            <a:r>
              <a:rPr lang="ja-JP" altLang="en-US" sz="2400" b="1" dirty="0">
                <a:solidFill>
                  <a:srgbClr val="0070C0"/>
                </a:solidFill>
                <a:effectLst>
                  <a:glow rad="228600">
                    <a:schemeClr val="accent3">
                      <a:satMod val="175000"/>
                      <a:alpha val="40000"/>
                    </a:schemeClr>
                  </a:glow>
                </a:effectLst>
                <a:latin typeface="+mj-ea"/>
                <a:ea typeface="+mj-ea"/>
              </a:rPr>
              <a:t>　　＜ポイント＞</a:t>
            </a:r>
            <a:endParaRPr lang="en-US" altLang="ja-JP" sz="2400" b="1" dirty="0">
              <a:solidFill>
                <a:srgbClr val="0070C0"/>
              </a:solidFill>
              <a:effectLst>
                <a:glow rad="228600">
                  <a:schemeClr val="accent3">
                    <a:satMod val="175000"/>
                    <a:alpha val="40000"/>
                  </a:schemeClr>
                </a:glow>
              </a:effectLst>
              <a:latin typeface="+mj-ea"/>
              <a:ea typeface="+mj-ea"/>
            </a:endParaRPr>
          </a:p>
          <a:p>
            <a:pPr>
              <a:buNone/>
            </a:pPr>
            <a:r>
              <a:rPr lang="ja-JP" altLang="en-US" sz="2400" b="1" dirty="0">
                <a:solidFill>
                  <a:srgbClr val="0070C0"/>
                </a:solidFill>
                <a:effectLst>
                  <a:glow rad="228600">
                    <a:schemeClr val="accent3">
                      <a:satMod val="175000"/>
                      <a:alpha val="40000"/>
                    </a:schemeClr>
                  </a:glow>
                </a:effectLst>
                <a:latin typeface="+mj-ea"/>
                <a:ea typeface="+mj-ea"/>
              </a:rPr>
              <a:t>　　　●大きな声で</a:t>
            </a:r>
            <a:endParaRPr lang="en-US" altLang="ja-JP" sz="2400" b="1" dirty="0">
              <a:solidFill>
                <a:srgbClr val="0070C0"/>
              </a:solidFill>
              <a:effectLst>
                <a:glow rad="228600">
                  <a:schemeClr val="accent3">
                    <a:satMod val="175000"/>
                    <a:alpha val="40000"/>
                  </a:schemeClr>
                </a:glow>
              </a:effectLst>
              <a:latin typeface="+mj-ea"/>
              <a:ea typeface="+mj-ea"/>
            </a:endParaRPr>
          </a:p>
          <a:p>
            <a:pPr>
              <a:buNone/>
            </a:pPr>
            <a:r>
              <a:rPr lang="ja-JP" altLang="en-US" sz="2400" b="1" dirty="0">
                <a:solidFill>
                  <a:srgbClr val="0070C0"/>
                </a:solidFill>
                <a:effectLst>
                  <a:glow rad="228600">
                    <a:schemeClr val="accent3">
                      <a:satMod val="175000"/>
                      <a:alpha val="40000"/>
                    </a:schemeClr>
                  </a:glow>
                </a:effectLst>
                <a:latin typeface="+mj-ea"/>
                <a:ea typeface="+mj-ea"/>
              </a:rPr>
              <a:t>　　　●元気よく</a:t>
            </a:r>
            <a:endParaRPr lang="en-US" altLang="ja-JP" sz="2400" b="1" dirty="0">
              <a:solidFill>
                <a:srgbClr val="0070C0"/>
              </a:solidFill>
              <a:effectLst>
                <a:glow rad="228600">
                  <a:schemeClr val="accent3">
                    <a:satMod val="175000"/>
                    <a:alpha val="40000"/>
                  </a:schemeClr>
                </a:glow>
              </a:effectLst>
              <a:latin typeface="+mj-ea"/>
              <a:ea typeface="+mj-ea"/>
            </a:endParaRPr>
          </a:p>
          <a:p>
            <a:pPr>
              <a:buNone/>
            </a:pPr>
            <a:r>
              <a:rPr lang="ja-JP" altLang="en-US" sz="2400" b="1" dirty="0">
                <a:solidFill>
                  <a:srgbClr val="0070C0"/>
                </a:solidFill>
                <a:effectLst>
                  <a:glow rad="228600">
                    <a:schemeClr val="accent3">
                      <a:satMod val="175000"/>
                      <a:alpha val="40000"/>
                    </a:schemeClr>
                  </a:glow>
                </a:effectLst>
                <a:latin typeface="+mj-ea"/>
                <a:ea typeface="+mj-ea"/>
              </a:rPr>
              <a:t>　　　●自分から</a:t>
            </a:r>
            <a:endParaRPr lang="en-US" altLang="ja-JP" sz="2400" b="1" dirty="0">
              <a:solidFill>
                <a:srgbClr val="0070C0"/>
              </a:solidFill>
              <a:effectLst>
                <a:glow rad="228600">
                  <a:schemeClr val="accent3">
                    <a:satMod val="175000"/>
                    <a:alpha val="40000"/>
                  </a:schemeClr>
                </a:glow>
              </a:effectLst>
              <a:latin typeface="+mj-ea"/>
              <a:ea typeface="+mj-ea"/>
            </a:endParaRPr>
          </a:p>
          <a:p>
            <a:pPr>
              <a:buNone/>
            </a:pPr>
            <a:r>
              <a:rPr lang="ja-JP" altLang="en-US" sz="2400" b="1" dirty="0">
                <a:solidFill>
                  <a:srgbClr val="0070C0"/>
                </a:solidFill>
                <a:effectLst>
                  <a:glow rad="228600">
                    <a:schemeClr val="accent3">
                      <a:satMod val="175000"/>
                      <a:alpha val="40000"/>
                    </a:schemeClr>
                  </a:glow>
                </a:effectLst>
                <a:latin typeface="+mj-ea"/>
                <a:ea typeface="+mj-ea"/>
              </a:rPr>
              <a:t>　　　●心を込めて（温かさを含めて）</a:t>
            </a:r>
            <a:endParaRPr lang="en-US" altLang="ja-JP" sz="2400" b="1" dirty="0">
              <a:solidFill>
                <a:srgbClr val="0070C0"/>
              </a:solidFill>
              <a:effectLst>
                <a:glow rad="228600">
                  <a:schemeClr val="accent3">
                    <a:satMod val="175000"/>
                    <a:alpha val="40000"/>
                  </a:schemeClr>
                </a:glow>
              </a:effectLst>
              <a:latin typeface="+mj-ea"/>
              <a:ea typeface="+mj-ea"/>
            </a:endParaRPr>
          </a:p>
          <a:p>
            <a:pPr>
              <a:buNone/>
            </a:pPr>
            <a:r>
              <a:rPr lang="ja-JP" altLang="en-US" sz="2400" b="1" dirty="0">
                <a:solidFill>
                  <a:srgbClr val="0070C0"/>
                </a:solidFill>
                <a:effectLst>
                  <a:glow rad="228600">
                    <a:schemeClr val="accent3">
                      <a:satMod val="175000"/>
                      <a:alpha val="40000"/>
                    </a:schemeClr>
                  </a:glow>
                </a:effectLst>
                <a:latin typeface="+mj-ea"/>
                <a:ea typeface="+mj-ea"/>
              </a:rPr>
              <a:t>　　　●相手の目を見て（アイコンタクト）</a:t>
            </a:r>
            <a:endParaRPr lang="en-US" altLang="ja-JP" sz="2400" b="1" dirty="0">
              <a:solidFill>
                <a:srgbClr val="0070C0"/>
              </a:solidFill>
              <a:effectLst>
                <a:glow rad="228600">
                  <a:schemeClr val="accent3">
                    <a:satMod val="175000"/>
                    <a:alpha val="40000"/>
                  </a:schemeClr>
                </a:glow>
              </a:effectLst>
              <a:latin typeface="+mj-ea"/>
              <a:ea typeface="+mj-ea"/>
            </a:endParaRPr>
          </a:p>
          <a:p>
            <a:pPr>
              <a:buNone/>
            </a:pPr>
            <a:r>
              <a:rPr lang="ja-JP" altLang="en-US" sz="2400" b="1" i="1" dirty="0">
                <a:solidFill>
                  <a:schemeClr val="accent6">
                    <a:lumMod val="75000"/>
                  </a:schemeClr>
                </a:solidFill>
                <a:effectLst>
                  <a:glow rad="228600">
                    <a:schemeClr val="accent3">
                      <a:satMod val="175000"/>
                      <a:alpha val="40000"/>
                    </a:schemeClr>
                  </a:glow>
                </a:effectLst>
                <a:latin typeface="+mj-ea"/>
                <a:ea typeface="+mj-ea"/>
              </a:rPr>
              <a:t>　　</a:t>
            </a:r>
            <a:endParaRPr kumimoji="1" lang="en-US" altLang="ja-JP" sz="2400" b="1" i="1" dirty="0">
              <a:solidFill>
                <a:schemeClr val="accent6">
                  <a:lumMod val="75000"/>
                </a:schemeClr>
              </a:solidFill>
              <a:effectLst>
                <a:glow rad="228600">
                  <a:schemeClr val="accent3">
                    <a:satMod val="175000"/>
                    <a:alpha val="40000"/>
                  </a:schemeClr>
                </a:glow>
              </a:effectLst>
              <a:latin typeface="+mj-ea"/>
              <a:ea typeface="+mj-ea"/>
            </a:endParaRPr>
          </a:p>
        </p:txBody>
      </p:sp>
      <p:pic>
        <p:nvPicPr>
          <p:cNvPr id="4" name="図 3">
            <a:extLst>
              <a:ext uri="{FF2B5EF4-FFF2-40B4-BE49-F238E27FC236}">
                <a16:creationId xmlns:a16="http://schemas.microsoft.com/office/drawing/2014/main" id="{01663639-C2F7-1D27-D054-B52DB281E5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3356992"/>
            <a:ext cx="2304257" cy="2528181"/>
          </a:xfrm>
          <a:prstGeom prst="rect">
            <a:avLst/>
          </a:prstGeom>
        </p:spPr>
      </p:pic>
    </p:spTree>
    <p:extLst>
      <p:ext uri="{BB962C8B-B14F-4D97-AF65-F5344CB8AC3E}">
        <p14:creationId xmlns:p14="http://schemas.microsoft.com/office/powerpoint/2010/main" val="113949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3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ox(in)">
                                      <p:cBhvr>
                                        <p:cTn id="12" dur="3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ox(in)">
                                      <p:cBhvr>
                                        <p:cTn id="17" dur="3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ox(in)">
                                      <p:cBhvr>
                                        <p:cTn id="22" dur="3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ox(in)">
                                      <p:cBhvr>
                                        <p:cTn id="27" dur="30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ox(in)">
                                      <p:cBhvr>
                                        <p:cTn id="32" dur="30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box(in)">
                                      <p:cBhvr>
                                        <p:cTn id="37" dur="3000"/>
                                        <p:tgtEl>
                                          <p:spTgt spid="3">
                                            <p:txEl>
                                              <p:pRg st="9" end="9"/>
                                            </p:txEl>
                                          </p:spTgt>
                                        </p:tgtEl>
                                      </p:cBhvr>
                                    </p:animEffect>
                                  </p:childTnLst>
                                </p:cTn>
                              </p:par>
                              <p:par>
                                <p:cTn id="38" presetID="4" presetClass="entr" presetSubtype="16"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box(in)">
                                      <p:cBhvr>
                                        <p:cTn id="40" dur="3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2700000" scaled="1"/>
            <a:tileRect/>
          </a:gradFill>
        </p:spPr>
        <p:txBody>
          <a:bodyPr/>
          <a:lstStyle/>
          <a:p>
            <a:r>
              <a:rPr lang="ja-JP" altLang="en-US" dirty="0"/>
              <a:t>１１</a:t>
            </a:r>
            <a:r>
              <a:rPr kumimoji="1" lang="ja-JP" altLang="en-US" dirty="0"/>
              <a:t>　敬語・</a:t>
            </a:r>
            <a:r>
              <a:rPr lang="ja-JP" altLang="en-US" dirty="0"/>
              <a:t>言葉遣い</a:t>
            </a:r>
            <a:endParaRPr kumimoji="1" lang="ja-JP" altLang="en-US" dirty="0"/>
          </a:p>
        </p:txBody>
      </p:sp>
      <p:sp>
        <p:nvSpPr>
          <p:cNvPr id="3" name="コンテンツ プレースホルダ 2"/>
          <p:cNvSpPr>
            <a:spLocks noGrp="1"/>
          </p:cNvSpPr>
          <p:nvPr>
            <p:ph idx="1"/>
          </p:nvPr>
        </p:nvSpPr>
        <p:spPr/>
        <p:txBody>
          <a:bodyPr>
            <a:normAutofit/>
          </a:bodyPr>
          <a:lstStyle/>
          <a:p>
            <a:pPr>
              <a:buNone/>
            </a:pPr>
            <a:r>
              <a:rPr lang="ja-JP" altLang="en-US" sz="2800" b="1" dirty="0">
                <a:solidFill>
                  <a:srgbClr val="0070C0"/>
                </a:solidFill>
                <a:latin typeface="HG丸ｺﾞｼｯｸM-PRO" pitchFamily="50" charset="-128"/>
                <a:ea typeface="HG丸ｺﾞｼｯｸM-PRO" pitchFamily="50" charset="-128"/>
              </a:rPr>
              <a:t>①尊敬語　　</a:t>
            </a:r>
            <a:r>
              <a:rPr lang="ja-JP" altLang="en-US" sz="1800" b="1" dirty="0">
                <a:solidFill>
                  <a:srgbClr val="0070C0"/>
                </a:solidFill>
                <a:latin typeface="HG丸ｺﾞｼｯｸM-PRO" pitchFamily="50" charset="-128"/>
                <a:ea typeface="HG丸ｺﾞｼｯｸM-PRO" pitchFamily="50" charset="-128"/>
              </a:rPr>
              <a:t>（例）組合長はこれから出かけるとのことです</a:t>
            </a:r>
            <a:endParaRPr lang="en-US" altLang="ja-JP" sz="1800" b="1" dirty="0">
              <a:solidFill>
                <a:srgbClr val="0070C0"/>
              </a:solidFill>
              <a:latin typeface="HG丸ｺﾞｼｯｸM-PRO" pitchFamily="50" charset="-128"/>
              <a:ea typeface="HG丸ｺﾞｼｯｸM-PRO" pitchFamily="50" charset="-128"/>
            </a:endParaRPr>
          </a:p>
          <a:p>
            <a:pPr>
              <a:buNone/>
            </a:pPr>
            <a:r>
              <a:rPr lang="ja-JP" altLang="en-US" sz="1800" b="1" dirty="0">
                <a:solidFill>
                  <a:srgbClr val="0070C0"/>
                </a:solidFill>
                <a:latin typeface="HG丸ｺﾞｼｯｸM-PRO" pitchFamily="50" charset="-128"/>
                <a:ea typeface="HG丸ｺﾞｼｯｸM-PRO" pitchFamily="50" charset="-128"/>
              </a:rPr>
              <a:t>　　　　　　　　　　　　お客様ががこれから来るそうです</a:t>
            </a:r>
            <a:endParaRPr lang="en-US" altLang="ja-JP" sz="1800" b="1" dirty="0">
              <a:solidFill>
                <a:srgbClr val="0070C0"/>
              </a:solidFill>
              <a:latin typeface="HG丸ｺﾞｼｯｸM-PRO" pitchFamily="50" charset="-128"/>
              <a:ea typeface="HG丸ｺﾞｼｯｸM-PRO" pitchFamily="50" charset="-128"/>
            </a:endParaRPr>
          </a:p>
          <a:p>
            <a:pPr>
              <a:buNone/>
            </a:pPr>
            <a:endParaRPr lang="en-US" altLang="ja-JP" sz="1800" b="1" dirty="0">
              <a:solidFill>
                <a:srgbClr val="0070C0"/>
              </a:solidFill>
              <a:latin typeface="HG丸ｺﾞｼｯｸM-PRO" pitchFamily="50" charset="-128"/>
              <a:ea typeface="HG丸ｺﾞｼｯｸM-PRO" pitchFamily="50" charset="-128"/>
            </a:endParaRPr>
          </a:p>
          <a:p>
            <a:pPr>
              <a:buNone/>
            </a:pPr>
            <a:r>
              <a:rPr lang="ja-JP" altLang="en-US" sz="2800" b="1" dirty="0">
                <a:solidFill>
                  <a:srgbClr val="7030A0"/>
                </a:solidFill>
                <a:latin typeface="HG丸ｺﾞｼｯｸM-PRO" pitchFamily="50" charset="-128"/>
                <a:ea typeface="HG丸ｺﾞｼｯｸM-PRO" pitchFamily="50" charset="-128"/>
              </a:rPr>
              <a:t>②謙譲語　　</a:t>
            </a:r>
            <a:r>
              <a:rPr lang="ja-JP" altLang="en-US" sz="1800" b="1" dirty="0">
                <a:solidFill>
                  <a:srgbClr val="7030A0"/>
                </a:solidFill>
                <a:latin typeface="HG丸ｺﾞｼｯｸM-PRO" pitchFamily="50" charset="-128"/>
                <a:ea typeface="HG丸ｺﾞｼｯｸM-PRO" pitchFamily="50" charset="-128"/>
              </a:rPr>
              <a:t>（例）私が今からそれを調べます</a:t>
            </a:r>
            <a:endParaRPr lang="en-US" altLang="ja-JP" sz="1800" b="1" dirty="0">
              <a:solidFill>
                <a:srgbClr val="7030A0"/>
              </a:solidFill>
              <a:latin typeface="HG丸ｺﾞｼｯｸM-PRO" pitchFamily="50" charset="-128"/>
              <a:ea typeface="HG丸ｺﾞｼｯｸM-PRO" pitchFamily="50" charset="-128"/>
            </a:endParaRPr>
          </a:p>
          <a:p>
            <a:pPr>
              <a:buNone/>
            </a:pPr>
            <a:r>
              <a:rPr lang="ja-JP" altLang="en-US" sz="1800" b="1" dirty="0">
                <a:solidFill>
                  <a:srgbClr val="7030A0"/>
                </a:solidFill>
                <a:latin typeface="HG丸ｺﾞｼｯｸM-PRO" pitchFamily="50" charset="-128"/>
                <a:ea typeface="HG丸ｺﾞｼｯｸM-PRO" pitchFamily="50" charset="-128"/>
              </a:rPr>
              <a:t>　　　　　　　　　　　　私がその件は伝えます</a:t>
            </a:r>
            <a:endParaRPr lang="en-US" altLang="ja-JP" sz="1800" b="1" dirty="0">
              <a:solidFill>
                <a:srgbClr val="7030A0"/>
              </a:solidFill>
              <a:latin typeface="HG丸ｺﾞｼｯｸM-PRO" pitchFamily="50" charset="-128"/>
              <a:ea typeface="HG丸ｺﾞｼｯｸM-PRO" pitchFamily="50" charset="-128"/>
            </a:endParaRPr>
          </a:p>
          <a:p>
            <a:pPr>
              <a:buNone/>
            </a:pPr>
            <a:endParaRPr lang="en-US" altLang="ja-JP" sz="1800" b="1" dirty="0">
              <a:solidFill>
                <a:srgbClr val="0070C0"/>
              </a:solidFill>
              <a:latin typeface="HG丸ｺﾞｼｯｸM-PRO" pitchFamily="50" charset="-128"/>
              <a:ea typeface="HG丸ｺﾞｼｯｸM-PRO" pitchFamily="50" charset="-128"/>
            </a:endParaRPr>
          </a:p>
          <a:p>
            <a:pPr>
              <a:buNone/>
            </a:pPr>
            <a:r>
              <a:rPr lang="ja-JP" altLang="en-US" sz="2800" b="1" dirty="0">
                <a:solidFill>
                  <a:srgbClr val="00B050"/>
                </a:solidFill>
                <a:latin typeface="HG丸ｺﾞｼｯｸM-PRO" pitchFamily="50" charset="-128"/>
                <a:ea typeface="HG丸ｺﾞｼｯｸM-PRO" pitchFamily="50" charset="-128"/>
              </a:rPr>
              <a:t>③丁寧語　　</a:t>
            </a:r>
            <a:r>
              <a:rPr lang="ja-JP" altLang="en-US" sz="1800" b="1" dirty="0">
                <a:solidFill>
                  <a:srgbClr val="00B050"/>
                </a:solidFill>
                <a:latin typeface="HG丸ｺﾞｼｯｸM-PRO" pitchFamily="50" charset="-128"/>
                <a:ea typeface="HG丸ｺﾞｼｯｸM-PRO" pitchFamily="50" charset="-128"/>
              </a:rPr>
              <a:t>（例）席で待ってください</a:t>
            </a:r>
            <a:endParaRPr lang="en-US" altLang="ja-JP" sz="1800" b="1" dirty="0">
              <a:solidFill>
                <a:srgbClr val="00B050"/>
              </a:solidFill>
              <a:latin typeface="HG丸ｺﾞｼｯｸM-PRO" pitchFamily="50" charset="-128"/>
              <a:ea typeface="HG丸ｺﾞｼｯｸM-PRO" pitchFamily="50" charset="-128"/>
            </a:endParaRPr>
          </a:p>
          <a:p>
            <a:pPr>
              <a:buNone/>
            </a:pPr>
            <a:r>
              <a:rPr lang="ja-JP" altLang="en-US" sz="1800" b="1" dirty="0">
                <a:solidFill>
                  <a:srgbClr val="00B050"/>
                </a:solidFill>
                <a:latin typeface="HG丸ｺﾞｼｯｸM-PRO" pitchFamily="50" charset="-128"/>
                <a:ea typeface="HG丸ｺﾞｼｯｸM-PRO" pitchFamily="50" charset="-128"/>
              </a:rPr>
              <a:t>　　　　　　　　　　　　電話借りていいですか？</a:t>
            </a:r>
            <a:endParaRPr lang="en-US" altLang="ja-JP" sz="1800" b="1" dirty="0">
              <a:solidFill>
                <a:srgbClr val="00B050"/>
              </a:solidFill>
              <a:latin typeface="HG丸ｺﾞｼｯｸM-PRO" pitchFamily="50" charset="-128"/>
              <a:ea typeface="HG丸ｺﾞｼｯｸM-PRO" pitchFamily="50" charset="-128"/>
            </a:endParaRPr>
          </a:p>
          <a:p>
            <a:pPr>
              <a:buNone/>
            </a:pPr>
            <a:r>
              <a:rPr lang="ja-JP" altLang="en-US" sz="1800" b="1" dirty="0">
                <a:solidFill>
                  <a:srgbClr val="00B050"/>
                </a:solidFill>
                <a:latin typeface="HG丸ｺﾞｼｯｸM-PRO" pitchFamily="50" charset="-128"/>
                <a:ea typeface="HG丸ｺﾞｼｯｸM-PRO" pitchFamily="50" charset="-128"/>
              </a:rPr>
              <a:t>　　　　　　　　　　　　あの～、なにか探してますか？</a:t>
            </a:r>
            <a:endParaRPr lang="en-US" altLang="ja-JP" sz="1800" b="1" dirty="0">
              <a:solidFill>
                <a:srgbClr val="00B050"/>
              </a:solidFill>
              <a:latin typeface="HG丸ｺﾞｼｯｸM-PRO" pitchFamily="50" charset="-128"/>
              <a:ea typeface="HG丸ｺﾞｼｯｸM-PRO" pitchFamily="50" charset="-128"/>
            </a:endParaRPr>
          </a:p>
          <a:p>
            <a:pPr>
              <a:buNone/>
            </a:pPr>
            <a:r>
              <a:rPr lang="ja-JP" altLang="en-US" sz="1800" b="1" dirty="0">
                <a:solidFill>
                  <a:srgbClr val="00B050"/>
                </a:solidFill>
                <a:latin typeface="HG丸ｺﾞｼｯｸM-PRO" pitchFamily="50" charset="-128"/>
                <a:ea typeface="HG丸ｺﾞｼｯｸM-PRO" pitchFamily="50" charset="-128"/>
              </a:rPr>
              <a:t>　　　　　　　　　　　　それは、できません</a:t>
            </a:r>
            <a:endParaRPr lang="en-US" altLang="ja-JP" sz="1800" b="1" dirty="0">
              <a:solidFill>
                <a:srgbClr val="00B050"/>
              </a:solidFill>
              <a:latin typeface="HG丸ｺﾞｼｯｸM-PRO" pitchFamily="50" charset="-128"/>
              <a:ea typeface="HG丸ｺﾞｼｯｸM-PRO" pitchFamily="50" charset="-128"/>
            </a:endParaRPr>
          </a:p>
          <a:p>
            <a:pPr>
              <a:buNone/>
            </a:pPr>
            <a:r>
              <a:rPr lang="ja-JP" altLang="en-US" sz="1800" b="1" dirty="0">
                <a:solidFill>
                  <a:srgbClr val="00B050"/>
                </a:solidFill>
                <a:latin typeface="HG丸ｺﾞｼｯｸM-PRO" pitchFamily="50" charset="-128"/>
                <a:ea typeface="HG丸ｺﾞｼｯｸM-PRO" pitchFamily="50" charset="-128"/>
              </a:rPr>
              <a:t>　　　　　　　　　　　　できれば、電話番号を聞きたいのですが</a:t>
            </a:r>
            <a:endParaRPr lang="en-US" altLang="ja-JP" sz="1800" b="1" dirty="0">
              <a:solidFill>
                <a:srgbClr val="00B050"/>
              </a:solidFill>
              <a:latin typeface="HG丸ｺﾞｼｯｸM-PRO" pitchFamily="50" charset="-128"/>
              <a:ea typeface="HG丸ｺﾞｼｯｸM-PRO" pitchFamily="50" charset="-128"/>
            </a:endParaRPr>
          </a:p>
        </p:txBody>
      </p:sp>
      <p:pic>
        <p:nvPicPr>
          <p:cNvPr id="5" name="図 4">
            <a:extLst>
              <a:ext uri="{FF2B5EF4-FFF2-40B4-BE49-F238E27FC236}">
                <a16:creationId xmlns:a16="http://schemas.microsoft.com/office/drawing/2014/main" id="{192E7D13-C73D-5A93-D3C3-208D3046CE5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56176" y="2564904"/>
            <a:ext cx="2232248" cy="2088232"/>
          </a:xfrm>
          <a:prstGeom prst="rect">
            <a:avLst/>
          </a:prstGeom>
        </p:spPr>
      </p:pic>
    </p:spTree>
    <p:extLst>
      <p:ext uri="{BB962C8B-B14F-4D97-AF65-F5344CB8AC3E}">
        <p14:creationId xmlns:p14="http://schemas.microsoft.com/office/powerpoint/2010/main" val="1686923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2700000" scaled="1"/>
            <a:tileRect/>
          </a:gradFill>
        </p:spPr>
        <p:txBody>
          <a:bodyPr>
            <a:normAutofit/>
          </a:bodyPr>
          <a:lstStyle/>
          <a:p>
            <a:r>
              <a:rPr kumimoji="1" lang="ja-JP" altLang="en-US" dirty="0"/>
              <a:t>１２　仕事の基本はＰＤＣＡ</a:t>
            </a:r>
          </a:p>
        </p:txBody>
      </p:sp>
      <p:sp>
        <p:nvSpPr>
          <p:cNvPr id="3" name="コンテンツ プレースホルダ 2"/>
          <p:cNvSpPr>
            <a:spLocks noGrp="1"/>
          </p:cNvSpPr>
          <p:nvPr>
            <p:ph idx="1"/>
          </p:nvPr>
        </p:nvSpPr>
        <p:spPr>
          <a:xfrm>
            <a:off x="395785" y="1772816"/>
            <a:ext cx="8229600" cy="4525963"/>
          </a:xfrm>
        </p:spPr>
        <p:style>
          <a:lnRef idx="1">
            <a:schemeClr val="accent1"/>
          </a:lnRef>
          <a:fillRef idx="2">
            <a:schemeClr val="accent1"/>
          </a:fillRef>
          <a:effectRef idx="1">
            <a:schemeClr val="accent1"/>
          </a:effectRef>
          <a:fontRef idx="minor">
            <a:schemeClr val="dk1"/>
          </a:fontRef>
        </p:style>
        <p:txBody>
          <a:bodyPr>
            <a:normAutofit/>
          </a:bodyPr>
          <a:lstStyle/>
          <a:p>
            <a:pPr>
              <a:buNone/>
            </a:pPr>
            <a:r>
              <a:rPr kumimoji="1" lang="ja-JP" altLang="en-US" sz="2800" b="1" dirty="0">
                <a:effectLst/>
                <a:latin typeface="+mj-ea"/>
                <a:ea typeface="+mj-ea"/>
              </a:rPr>
              <a:t>☆</a:t>
            </a:r>
            <a:r>
              <a:rPr kumimoji="1" lang="ja-JP" altLang="en-US" sz="2400" b="1" i="1" dirty="0">
                <a:solidFill>
                  <a:srgbClr val="FF0000"/>
                </a:solidFill>
                <a:latin typeface="HG丸ｺﾞｼｯｸM-PRO" panose="020F0600000000000000" pitchFamily="50" charset="-128"/>
                <a:ea typeface="HG丸ｺﾞｼｯｸM-PRO" panose="020F0600000000000000" pitchFamily="50" charset="-128"/>
              </a:rPr>
              <a:t>組織は、どのように動いている</a:t>
            </a:r>
            <a:r>
              <a:rPr lang="ja-JP" altLang="en-US" sz="2400" b="1" i="1" dirty="0">
                <a:solidFill>
                  <a:srgbClr val="FF0000"/>
                </a:solidFill>
                <a:effectLst/>
                <a:latin typeface="HG丸ｺﾞｼｯｸM-PRO" panose="020F0600000000000000" pitchFamily="50" charset="-128"/>
                <a:ea typeface="HG丸ｺﾞｼｯｸM-PRO" panose="020F0600000000000000" pitchFamily="50" charset="-128"/>
              </a:rPr>
              <a:t>のだろうか？</a:t>
            </a:r>
            <a:endParaRPr lang="en-US" altLang="ja-JP" sz="2400" b="1" i="1" dirty="0">
              <a:solidFill>
                <a:srgbClr val="FF0000"/>
              </a:solidFill>
              <a:effectLst/>
              <a:latin typeface="HG丸ｺﾞｼｯｸM-PRO" panose="020F0600000000000000" pitchFamily="50" charset="-128"/>
              <a:ea typeface="HG丸ｺﾞｼｯｸM-PRO" panose="020F0600000000000000" pitchFamily="50" charset="-128"/>
            </a:endParaRPr>
          </a:p>
          <a:p>
            <a:pPr>
              <a:buNone/>
            </a:pPr>
            <a:endParaRPr kumimoji="1" lang="en-US" altLang="ja-JP" sz="2400" b="1" i="1" dirty="0">
              <a:solidFill>
                <a:srgbClr val="FF0000"/>
              </a:solidFill>
              <a:latin typeface="HG丸ｺﾞｼｯｸM-PRO" panose="020F0600000000000000" pitchFamily="50" charset="-128"/>
              <a:ea typeface="HG丸ｺﾞｼｯｸM-PRO" panose="020F0600000000000000" pitchFamily="50" charset="-128"/>
            </a:endParaRPr>
          </a:p>
          <a:p>
            <a:pPr>
              <a:buNone/>
            </a:pPr>
            <a:endParaRPr kumimoji="1" lang="en-US" altLang="ja-JP" sz="2400" b="1" i="1" dirty="0">
              <a:solidFill>
                <a:srgbClr val="FF0000"/>
              </a:solidFill>
              <a:latin typeface="HG丸ｺﾞｼｯｸM-PRO" panose="020F0600000000000000" pitchFamily="50" charset="-128"/>
              <a:ea typeface="HG丸ｺﾞｼｯｸM-PRO" panose="020F0600000000000000" pitchFamily="50" charset="-128"/>
            </a:endParaRPr>
          </a:p>
          <a:p>
            <a:pPr>
              <a:buNone/>
            </a:pPr>
            <a:r>
              <a:rPr lang="ja-JP" altLang="en-US" sz="2400" b="1" i="1" dirty="0">
                <a:solidFill>
                  <a:srgbClr val="FF0000"/>
                </a:solidFill>
                <a:effectLst/>
                <a:latin typeface="HG丸ｺﾞｼｯｸM-PRO" panose="020F0600000000000000" pitchFamily="50" charset="-128"/>
                <a:ea typeface="HG丸ｺﾞｼｯｸM-PRO" panose="020F0600000000000000" pitchFamily="50" charset="-128"/>
              </a:rPr>
              <a:t>　　①Ｐｌａｎ　　　計画　　　</a:t>
            </a:r>
            <a:endParaRPr lang="en-US" altLang="ja-JP" sz="2400" b="1" i="1" dirty="0">
              <a:solidFill>
                <a:srgbClr val="FF0000"/>
              </a:solidFill>
              <a:effectLst/>
              <a:latin typeface="HG丸ｺﾞｼｯｸM-PRO" panose="020F0600000000000000" pitchFamily="50" charset="-128"/>
              <a:ea typeface="HG丸ｺﾞｼｯｸM-PRO" panose="020F0600000000000000" pitchFamily="50" charset="-128"/>
            </a:endParaRPr>
          </a:p>
          <a:p>
            <a:pPr>
              <a:buNone/>
            </a:pPr>
            <a:r>
              <a:rPr kumimoji="1" lang="ja-JP" altLang="en-US" sz="2400" b="1" i="1" dirty="0">
                <a:solidFill>
                  <a:srgbClr val="FF0000"/>
                </a:solidFill>
                <a:latin typeface="HG丸ｺﾞｼｯｸM-PRO" panose="020F0600000000000000" pitchFamily="50" charset="-128"/>
                <a:ea typeface="HG丸ｺﾞｼｯｸM-PRO" panose="020F0600000000000000" pitchFamily="50" charset="-128"/>
              </a:rPr>
              <a:t>　　②Ｄｏ　　　　　実行</a:t>
            </a:r>
            <a:endParaRPr kumimoji="1" lang="en-US" altLang="ja-JP" sz="2400" b="1" i="1" dirty="0">
              <a:solidFill>
                <a:srgbClr val="FF0000"/>
              </a:solidFill>
              <a:latin typeface="HG丸ｺﾞｼｯｸM-PRO" panose="020F0600000000000000" pitchFamily="50" charset="-128"/>
              <a:ea typeface="HG丸ｺﾞｼｯｸM-PRO" panose="020F0600000000000000" pitchFamily="50" charset="-128"/>
            </a:endParaRPr>
          </a:p>
          <a:p>
            <a:pPr>
              <a:buNone/>
            </a:pPr>
            <a:r>
              <a:rPr lang="ja-JP" altLang="en-US" sz="2400" b="1" i="1" dirty="0">
                <a:solidFill>
                  <a:srgbClr val="FF0000"/>
                </a:solidFill>
                <a:effectLst/>
                <a:latin typeface="HG丸ｺﾞｼｯｸM-PRO" panose="020F0600000000000000" pitchFamily="50" charset="-128"/>
                <a:ea typeface="HG丸ｺﾞｼｯｸM-PRO" panose="020F0600000000000000" pitchFamily="50" charset="-128"/>
              </a:rPr>
              <a:t>　　③Ｃｈｅｃｋ　　評価</a:t>
            </a:r>
            <a:endParaRPr lang="en-US" altLang="ja-JP" sz="2400" b="1" i="1" dirty="0">
              <a:solidFill>
                <a:srgbClr val="FF0000"/>
              </a:solidFill>
              <a:effectLst/>
              <a:latin typeface="HG丸ｺﾞｼｯｸM-PRO" panose="020F0600000000000000" pitchFamily="50" charset="-128"/>
              <a:ea typeface="HG丸ｺﾞｼｯｸM-PRO" panose="020F0600000000000000" pitchFamily="50" charset="-128"/>
            </a:endParaRPr>
          </a:p>
          <a:p>
            <a:pPr>
              <a:buNone/>
            </a:pPr>
            <a:r>
              <a:rPr kumimoji="1" lang="ja-JP" altLang="en-US" sz="2400" b="1" i="1" dirty="0">
                <a:solidFill>
                  <a:srgbClr val="FF0000"/>
                </a:solidFill>
                <a:latin typeface="HG丸ｺﾞｼｯｸM-PRO" panose="020F0600000000000000" pitchFamily="50" charset="-128"/>
                <a:ea typeface="HG丸ｺﾞｼｯｸM-PRO" panose="020F0600000000000000" pitchFamily="50" charset="-128"/>
              </a:rPr>
              <a:t>　　④Ａｃｔ　　　　改善</a:t>
            </a:r>
            <a:endParaRPr kumimoji="1" lang="en-US" altLang="ja-JP" sz="2400" b="1" i="1" dirty="0">
              <a:solidFill>
                <a:srgbClr val="FF0000"/>
              </a:solidFill>
              <a:latin typeface="HG丸ｺﾞｼｯｸM-PRO" panose="020F0600000000000000" pitchFamily="50" charset="-128"/>
              <a:ea typeface="HG丸ｺﾞｼｯｸM-PRO" panose="020F0600000000000000" pitchFamily="50" charset="-128"/>
            </a:endParaRPr>
          </a:p>
          <a:p>
            <a:pPr>
              <a:buNone/>
            </a:pPr>
            <a:endParaRPr lang="en-US" altLang="ja-JP" sz="2400" b="1" i="1" dirty="0">
              <a:solidFill>
                <a:srgbClr val="FF0000"/>
              </a:solidFill>
              <a:effectLst/>
              <a:latin typeface="HG丸ｺﾞｼｯｸM-PRO" panose="020F0600000000000000" pitchFamily="50" charset="-128"/>
              <a:ea typeface="HG丸ｺﾞｼｯｸM-PRO" panose="020F0600000000000000" pitchFamily="50" charset="-128"/>
            </a:endParaRPr>
          </a:p>
          <a:p>
            <a:pPr>
              <a:buNone/>
            </a:pPr>
            <a:r>
              <a:rPr kumimoji="1" lang="ja-JP" altLang="en-US" b="1" i="1" dirty="0">
                <a:solidFill>
                  <a:srgbClr val="7030A0"/>
                </a:solidFill>
                <a:latin typeface="HGP創英ﾌﾟﾚｾﾞﾝｽEB" panose="02020800000000000000" pitchFamily="18" charset="-128"/>
                <a:ea typeface="HGP創英ﾌﾟﾚｾﾞﾝｽEB" panose="02020800000000000000" pitchFamily="18" charset="-128"/>
              </a:rPr>
              <a:t>☆そして・・・　　　「信なくんば　立たず」</a:t>
            </a:r>
            <a:endParaRPr kumimoji="1" lang="en-US" altLang="ja-JP" b="1" i="1" dirty="0">
              <a:solidFill>
                <a:srgbClr val="7030A0"/>
              </a:solidFill>
              <a:effectLst/>
              <a:latin typeface="HGP創英ﾌﾟﾚｾﾞﾝｽEB" panose="02020800000000000000" pitchFamily="18" charset="-128"/>
              <a:ea typeface="HGP創英ﾌﾟﾚｾﾞﾝｽEB" panose="02020800000000000000" pitchFamily="18" charset="-128"/>
            </a:endParaRPr>
          </a:p>
        </p:txBody>
      </p:sp>
      <p:sp>
        <p:nvSpPr>
          <p:cNvPr id="4" name="下矢印 3"/>
          <p:cNvSpPr/>
          <p:nvPr/>
        </p:nvSpPr>
        <p:spPr>
          <a:xfrm>
            <a:off x="3430465" y="2492896"/>
            <a:ext cx="2160240" cy="72008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2348880"/>
            <a:ext cx="1572655" cy="1656183"/>
          </a:xfrm>
          <a:prstGeom prst="rect">
            <a:avLst/>
          </a:prstGeom>
        </p:spPr>
      </p:pic>
    </p:spTree>
    <p:extLst>
      <p:ext uri="{BB962C8B-B14F-4D97-AF65-F5344CB8AC3E}">
        <p14:creationId xmlns:p14="http://schemas.microsoft.com/office/powerpoint/2010/main" val="2665079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コンテンツ プレースホルダ 2"/>
          <p:cNvSpPr>
            <a:spLocks noGrp="1"/>
          </p:cNvSpPr>
          <p:nvPr>
            <p:ph idx="1"/>
          </p:nvPr>
        </p:nvSpPr>
        <p:spPr>
          <a:xfrm>
            <a:off x="500063" y="1500188"/>
            <a:ext cx="8229600" cy="4525962"/>
          </a:xfrm>
        </p:spPr>
        <p:txBody>
          <a:bodyPr>
            <a:normAutofit/>
          </a:bodyPr>
          <a:lstStyle/>
          <a:p>
            <a:pPr eaLnBrk="1" hangingPunct="1">
              <a:buFont typeface="Arial" charset="0"/>
              <a:buNone/>
            </a:pPr>
            <a:r>
              <a:rPr lang="ja-JP" altLang="en-US" sz="2400" dirty="0"/>
              <a:t>☆職場は、どんな人材を求めているのだろうか？</a:t>
            </a:r>
            <a:endParaRPr lang="en-US" altLang="ja-JP" sz="2400" dirty="0"/>
          </a:p>
          <a:p>
            <a:pPr eaLnBrk="1" hangingPunct="1">
              <a:buFont typeface="Arial" charset="0"/>
              <a:buNone/>
            </a:pPr>
            <a:endParaRPr lang="en-US" altLang="ja-JP" sz="2400" b="1" dirty="0">
              <a:solidFill>
                <a:srgbClr val="00B050"/>
              </a:solidFill>
              <a:latin typeface="HGP創英角ｺﾞｼｯｸUB" pitchFamily="50" charset="-128"/>
              <a:ea typeface="HGP創英角ｺﾞｼｯｸUB" pitchFamily="50" charset="-128"/>
            </a:endParaRPr>
          </a:p>
          <a:p>
            <a:pPr eaLnBrk="1" hangingPunct="1">
              <a:buFont typeface="Arial" charset="0"/>
              <a:buNone/>
            </a:pPr>
            <a:r>
              <a:rPr lang="ja-JP" altLang="en-US" sz="2400" b="1" dirty="0">
                <a:solidFill>
                  <a:srgbClr val="00B050"/>
                </a:solidFill>
                <a:latin typeface="HGP創英角ｺﾞｼｯｸUB" pitchFamily="50" charset="-128"/>
                <a:ea typeface="HGP創英角ｺﾞｼｯｸUB" pitchFamily="50" charset="-128"/>
              </a:rPr>
              <a:t>①秩序正しく勤務できる人（遅刻や欠勤がない）</a:t>
            </a:r>
            <a:endParaRPr lang="en-US" altLang="ja-JP" sz="2400" b="1" dirty="0">
              <a:solidFill>
                <a:srgbClr val="00B050"/>
              </a:solidFill>
              <a:latin typeface="HGP創英角ｺﾞｼｯｸUB" pitchFamily="50" charset="-128"/>
              <a:ea typeface="HGP創英角ｺﾞｼｯｸUB" pitchFamily="50" charset="-128"/>
            </a:endParaRPr>
          </a:p>
          <a:p>
            <a:pPr eaLnBrk="1" hangingPunct="1">
              <a:buFont typeface="Arial" charset="0"/>
              <a:buNone/>
            </a:pPr>
            <a:r>
              <a:rPr lang="ja-JP" altLang="en-US" sz="2400" b="1" dirty="0">
                <a:solidFill>
                  <a:srgbClr val="00B050"/>
                </a:solidFill>
                <a:latin typeface="HGP創英角ｺﾞｼｯｸUB" pitchFamily="50" charset="-128"/>
                <a:ea typeface="HGP創英角ｺﾞｼｯｸUB" pitchFamily="50" charset="-128"/>
              </a:rPr>
              <a:t>②誠実に勤務する人（まじめで能率が高い）</a:t>
            </a:r>
            <a:endParaRPr lang="en-US" altLang="ja-JP" sz="2400" b="1" dirty="0">
              <a:solidFill>
                <a:srgbClr val="00B050"/>
              </a:solidFill>
              <a:latin typeface="HGP創英角ｺﾞｼｯｸUB" pitchFamily="50" charset="-128"/>
              <a:ea typeface="HGP創英角ｺﾞｼｯｸUB" pitchFamily="50" charset="-128"/>
            </a:endParaRPr>
          </a:p>
          <a:p>
            <a:pPr>
              <a:buNone/>
            </a:pPr>
            <a:r>
              <a:rPr lang="ja-JP" altLang="en-US" sz="2400" b="1" dirty="0">
                <a:solidFill>
                  <a:srgbClr val="00B050"/>
                </a:solidFill>
                <a:latin typeface="HGP創英角ｺﾞｼｯｸUB" pitchFamily="50" charset="-128"/>
                <a:ea typeface="HGP創英角ｺﾞｼｯｸUB" pitchFamily="50" charset="-128"/>
              </a:rPr>
              <a:t>③指揮命令に従順な人（素直な人）</a:t>
            </a:r>
            <a:endParaRPr lang="en-US" altLang="ja-JP" sz="2400" b="1" dirty="0">
              <a:solidFill>
                <a:srgbClr val="00B050"/>
              </a:solidFill>
              <a:latin typeface="HGP創英角ｺﾞｼｯｸUB" pitchFamily="50" charset="-128"/>
              <a:ea typeface="HGP創英角ｺﾞｼｯｸUB" pitchFamily="50" charset="-128"/>
            </a:endParaRPr>
          </a:p>
          <a:p>
            <a:pPr>
              <a:buNone/>
            </a:pPr>
            <a:r>
              <a:rPr lang="ja-JP" altLang="en-US" sz="2400" b="1" dirty="0">
                <a:solidFill>
                  <a:srgbClr val="00B050"/>
                </a:solidFill>
                <a:latin typeface="HGP創英角ｺﾞｼｯｸUB" pitchFamily="50" charset="-128"/>
                <a:ea typeface="HGP創英角ｺﾞｼｯｸUB" pitchFamily="50" charset="-128"/>
              </a:rPr>
              <a:t>④目標（志）を掲げて自分を高めることができる人</a:t>
            </a:r>
            <a:endParaRPr lang="en-US" altLang="ja-JP" sz="2400" b="1" dirty="0">
              <a:solidFill>
                <a:srgbClr val="00B050"/>
              </a:solidFill>
              <a:latin typeface="HGP創英角ｺﾞｼｯｸUB" pitchFamily="50" charset="-128"/>
              <a:ea typeface="HGP創英角ｺﾞｼｯｸUB" pitchFamily="50" charset="-128"/>
            </a:endParaRPr>
          </a:p>
          <a:p>
            <a:pPr>
              <a:buNone/>
            </a:pPr>
            <a:r>
              <a:rPr lang="ja-JP" altLang="en-US" sz="2400" b="1" dirty="0">
                <a:solidFill>
                  <a:srgbClr val="00B050"/>
                </a:solidFill>
                <a:latin typeface="HGP創英角ｺﾞｼｯｸUB" pitchFamily="50" charset="-128"/>
                <a:ea typeface="HGP創英角ｺﾞｼｯｸUB" pitchFamily="50" charset="-128"/>
              </a:rPr>
              <a:t>⑤努力を重ねる人（前向きな人）</a:t>
            </a:r>
            <a:endParaRPr lang="en-US" altLang="ja-JP" sz="1800" b="1" dirty="0">
              <a:solidFill>
                <a:srgbClr val="00B050"/>
              </a:solidFill>
              <a:latin typeface="HGP創英角ｺﾞｼｯｸUB" pitchFamily="50" charset="-128"/>
              <a:ea typeface="HGP創英角ｺﾞｼｯｸUB" pitchFamily="50" charset="-128"/>
            </a:endParaRPr>
          </a:p>
          <a:p>
            <a:pPr eaLnBrk="1" hangingPunct="1">
              <a:buFont typeface="Arial" charset="0"/>
              <a:buNone/>
            </a:pPr>
            <a:r>
              <a:rPr lang="ja-JP" altLang="en-US" sz="2400" b="1" dirty="0">
                <a:solidFill>
                  <a:srgbClr val="00B050"/>
                </a:solidFill>
                <a:latin typeface="HGP創英角ｺﾞｼｯｸUB" pitchFamily="50" charset="-128"/>
                <a:ea typeface="HGP創英角ｺﾞｼｯｸUB" pitchFamily="50" charset="-128"/>
              </a:rPr>
              <a:t>⑥気配りができるひと（空気を読める人）</a:t>
            </a:r>
            <a:endParaRPr lang="en-US" altLang="ja-JP" sz="2400" b="1" dirty="0">
              <a:solidFill>
                <a:srgbClr val="00B050"/>
              </a:solidFill>
              <a:latin typeface="HGP創英角ｺﾞｼｯｸUB" pitchFamily="50" charset="-128"/>
              <a:ea typeface="HGP創英角ｺﾞｼｯｸUB" pitchFamily="50" charset="-128"/>
            </a:endParaRPr>
          </a:p>
          <a:p>
            <a:pPr eaLnBrk="1" hangingPunct="1">
              <a:buFont typeface="Arial" charset="0"/>
              <a:buNone/>
            </a:pPr>
            <a:r>
              <a:rPr lang="ja-JP" altLang="en-US" sz="2400" b="1" dirty="0">
                <a:solidFill>
                  <a:srgbClr val="00B050"/>
                </a:solidFill>
                <a:latin typeface="HGP創英角ｺﾞｼｯｸUB" pitchFamily="50" charset="-128"/>
                <a:ea typeface="HGP創英角ｺﾞｼｯｸUB" pitchFamily="50" charset="-128"/>
              </a:rPr>
              <a:t>⑦相手の立場になって考えられる人（協力的な人）</a:t>
            </a:r>
            <a:endParaRPr lang="en-US" altLang="ja-JP" sz="2400" b="1" dirty="0">
              <a:solidFill>
                <a:srgbClr val="00B050"/>
              </a:solidFill>
              <a:latin typeface="HGP創英角ｺﾞｼｯｸUB" pitchFamily="50" charset="-128"/>
              <a:ea typeface="HGP創英角ｺﾞｼｯｸUB" pitchFamily="50" charset="-128"/>
            </a:endParaRPr>
          </a:p>
          <a:p>
            <a:pPr eaLnBrk="1" hangingPunct="1">
              <a:buFont typeface="Arial" charset="0"/>
              <a:buNone/>
            </a:pPr>
            <a:r>
              <a:rPr lang="ja-JP" altLang="en-US" sz="2400" b="1" dirty="0">
                <a:solidFill>
                  <a:srgbClr val="00B050"/>
                </a:solidFill>
                <a:latin typeface="HGP創英角ｺﾞｼｯｸUB" pitchFamily="50" charset="-128"/>
                <a:ea typeface="HGP創英角ｺﾞｼｯｸUB" pitchFamily="50" charset="-128"/>
              </a:rPr>
              <a:t>⑧明るい人（太陽のようにさわやかな人）</a:t>
            </a:r>
            <a:endParaRPr lang="en-US" altLang="ja-JP" sz="2400" b="1" dirty="0">
              <a:solidFill>
                <a:srgbClr val="00B050"/>
              </a:solidFill>
              <a:latin typeface="HGP創英角ｺﾞｼｯｸUB" pitchFamily="50" charset="-128"/>
              <a:ea typeface="HGP創英角ｺﾞｼｯｸUB" pitchFamily="50" charset="-128"/>
            </a:endParaRPr>
          </a:p>
          <a:p>
            <a:pPr eaLnBrk="1" hangingPunct="1">
              <a:buFont typeface="Arial" charset="0"/>
              <a:buNone/>
            </a:pPr>
            <a:endParaRPr lang="ja-JP" altLang="en-US" sz="2800" dirty="0"/>
          </a:p>
        </p:txBody>
      </p:sp>
      <p:pic>
        <p:nvPicPr>
          <p:cNvPr id="6148" name="Picture 4" descr="C:\Program Files\Microsoft Office\MEDIA\CAGCAT10\j0297749.wmf"/>
          <p:cNvPicPr>
            <a:picLocks noChangeAspect="1" noChangeArrowheads="1"/>
          </p:cNvPicPr>
          <p:nvPr/>
        </p:nvPicPr>
        <p:blipFill>
          <a:blip r:embed="rId3" cstate="print"/>
          <a:srcRect/>
          <a:stretch>
            <a:fillRect/>
          </a:stretch>
        </p:blipFill>
        <p:spPr bwMode="auto">
          <a:xfrm>
            <a:off x="6882158" y="1628800"/>
            <a:ext cx="1851025" cy="1762125"/>
          </a:xfrm>
          <a:prstGeom prst="rect">
            <a:avLst/>
          </a:prstGeom>
          <a:noFill/>
          <a:ln w="9525">
            <a:noFill/>
            <a:miter lim="800000"/>
            <a:headEnd/>
            <a:tailEnd/>
          </a:ln>
        </p:spPr>
      </p:pic>
      <p:sp>
        <p:nvSpPr>
          <p:cNvPr id="15" name="タイトル 1"/>
          <p:cNvSpPr txBox="1">
            <a:spLocks noGrp="1"/>
          </p:cNvSpPr>
          <p:nvPr>
            <p:ph type="title"/>
          </p:nvPr>
        </p:nvSpPr>
        <p:spPr>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2700000" scaled="1"/>
            <a:tileRect/>
          </a:gra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dirty="0">
                <a:ln>
                  <a:noFill/>
                </a:ln>
                <a:solidFill>
                  <a:schemeClr val="tx1"/>
                </a:solidFill>
                <a:effectLst/>
                <a:uLnTx/>
                <a:uFillTx/>
                <a:latin typeface="+mj-lt"/>
                <a:ea typeface="+mj-ea"/>
                <a:cs typeface="+mj-cs"/>
              </a:rPr>
              <a:t>１３</a:t>
            </a:r>
            <a:r>
              <a:rPr kumimoji="1" lang="ja-JP" altLang="en-US" sz="4400" b="0" i="0" u="none" strike="noStrike" kern="1200" cap="none" spc="0" normalizeH="0" baseline="0" noProof="0" dirty="0">
                <a:ln>
                  <a:noFill/>
                </a:ln>
                <a:solidFill>
                  <a:schemeClr val="tx1"/>
                </a:solidFill>
                <a:effectLst/>
                <a:uLnTx/>
                <a:uFillTx/>
                <a:latin typeface="+mj-lt"/>
                <a:ea typeface="+mj-ea"/>
                <a:cs typeface="+mj-cs"/>
              </a:rPr>
              <a:t>　どんな従業員を求める？</a:t>
            </a:r>
          </a:p>
        </p:txBody>
      </p:sp>
    </p:spTree>
    <p:extLst>
      <p:ext uri="{BB962C8B-B14F-4D97-AF65-F5344CB8AC3E}">
        <p14:creationId xmlns:p14="http://schemas.microsoft.com/office/powerpoint/2010/main" val="2011580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600200"/>
            <a:ext cx="8229600" cy="4853136"/>
          </a:xfrm>
        </p:spPr>
        <p:txBody>
          <a:bodyPr>
            <a:normAutofit lnSpcReduction="10000"/>
          </a:bodyPr>
          <a:lstStyle/>
          <a:p>
            <a:pPr>
              <a:buNone/>
            </a:pPr>
            <a:r>
              <a:rPr kumimoji="1" lang="ja-JP" altLang="en-US" b="1" dirty="0">
                <a:ln w="12700" cmpd="sng">
                  <a:solidFill>
                    <a:schemeClr val="accent4"/>
                  </a:solidFill>
                  <a:prstDash val="solid"/>
                </a:ln>
                <a:solidFill>
                  <a:srgbClr val="FF0000"/>
                </a:solidFill>
              </a:rPr>
              <a:t>☆職場の人々が安心できるように気を配って</a:t>
            </a:r>
            <a:endParaRPr kumimoji="1" lang="en-US" altLang="ja-JP" b="1" dirty="0">
              <a:ln w="12700" cmpd="sng">
                <a:solidFill>
                  <a:schemeClr val="accent4"/>
                </a:solidFill>
                <a:prstDash val="solid"/>
              </a:ln>
              <a:solidFill>
                <a:srgbClr val="FF0000"/>
              </a:solidFill>
            </a:endParaRPr>
          </a:p>
          <a:p>
            <a:pPr>
              <a:buNone/>
            </a:pPr>
            <a:r>
              <a:rPr lang="ja-JP" altLang="en-US" b="1" dirty="0">
                <a:ln w="12700" cmpd="sng">
                  <a:solidFill>
                    <a:schemeClr val="accent4"/>
                  </a:solidFill>
                  <a:prstDash val="solid"/>
                </a:ln>
                <a:solidFill>
                  <a:srgbClr val="FF0000"/>
                </a:solidFill>
              </a:rPr>
              <a:t>　　</a:t>
            </a:r>
            <a:r>
              <a:rPr kumimoji="1" lang="ja-JP" altLang="en-US" b="1" dirty="0">
                <a:ln w="12700" cmpd="sng">
                  <a:solidFill>
                    <a:schemeClr val="accent4"/>
                  </a:solidFill>
                  <a:prstDash val="solid"/>
                </a:ln>
                <a:solidFill>
                  <a:srgbClr val="FF0000"/>
                </a:solidFill>
              </a:rPr>
              <a:t>行動するとレベルが上がります</a:t>
            </a:r>
            <a:endParaRPr kumimoji="1" lang="en-US" altLang="ja-JP" b="1" dirty="0">
              <a:ln w="12700" cmpd="sng">
                <a:solidFill>
                  <a:schemeClr val="accent4"/>
                </a:solidFill>
                <a:prstDash val="solid"/>
              </a:ln>
              <a:solidFill>
                <a:srgbClr val="FF0000"/>
              </a:solidFill>
            </a:endParaRPr>
          </a:p>
          <a:p>
            <a:pPr>
              <a:buNone/>
            </a:pPr>
            <a:endParaRPr lang="en-US" altLang="ja-JP" sz="2400" b="1" dirty="0">
              <a:ln w="12700" cmpd="sng">
                <a:solidFill>
                  <a:schemeClr val="accent4"/>
                </a:solidFill>
                <a:prstDash val="solid"/>
              </a:ln>
              <a:solidFill>
                <a:srgbClr val="0070C0"/>
              </a:solidFill>
            </a:endParaRPr>
          </a:p>
          <a:p>
            <a:pPr>
              <a:buNone/>
            </a:pPr>
            <a:r>
              <a:rPr kumimoji="1" lang="ja-JP" altLang="en-US"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kumimoji="1" lang="ja-JP" altLang="en-US" sz="2400" b="1" dirty="0">
                <a:ln w="12700" cmpd="sng">
                  <a:solidFill>
                    <a:schemeClr val="accent4"/>
                  </a:solidFill>
                  <a:prstDash val="solid"/>
                </a:ln>
                <a:solidFill>
                  <a:srgbClr val="0070C0"/>
                </a:solidFill>
              </a:rPr>
              <a:t>①説明を受けているときに、メモを取る</a:t>
            </a:r>
            <a:endParaRPr kumimoji="1" lang="en-US" altLang="ja-JP" sz="2400" b="1" dirty="0">
              <a:ln w="12700" cmpd="sng">
                <a:solidFill>
                  <a:schemeClr val="accent4"/>
                </a:solidFill>
                <a:prstDash val="solid"/>
              </a:ln>
              <a:solidFill>
                <a:srgbClr val="0070C0"/>
              </a:solidFill>
            </a:endParaRPr>
          </a:p>
          <a:p>
            <a:pPr>
              <a:buNone/>
            </a:pPr>
            <a:r>
              <a:rPr lang="ja-JP" altLang="en-US" sz="2400" b="1" dirty="0">
                <a:ln w="12700" cmpd="sng">
                  <a:solidFill>
                    <a:schemeClr val="accent4"/>
                  </a:solidFill>
                  <a:prstDash val="solid"/>
                </a:ln>
                <a:solidFill>
                  <a:srgbClr val="0070C0"/>
                </a:solidFill>
              </a:rPr>
              <a:t>　　②通路を通りやすく、体を隅に寄せる</a:t>
            </a:r>
            <a:endParaRPr lang="en-US" altLang="ja-JP" sz="2400" b="1" dirty="0">
              <a:ln w="12700" cmpd="sng">
                <a:solidFill>
                  <a:schemeClr val="accent4"/>
                </a:solidFill>
                <a:prstDash val="solid"/>
              </a:ln>
              <a:solidFill>
                <a:srgbClr val="0070C0"/>
              </a:solidFill>
            </a:endParaRPr>
          </a:p>
          <a:p>
            <a:pPr>
              <a:buNone/>
            </a:pPr>
            <a:r>
              <a:rPr kumimoji="1" lang="ja-JP" altLang="en-US" sz="2400" b="1" dirty="0">
                <a:ln w="12700" cmpd="sng">
                  <a:solidFill>
                    <a:schemeClr val="accent4"/>
                  </a:solidFill>
                  <a:prstDash val="solid"/>
                </a:ln>
                <a:solidFill>
                  <a:srgbClr val="0070C0"/>
                </a:solidFill>
              </a:rPr>
              <a:t>　　③きちんと、返事をする（すぐにレスポンスする）</a:t>
            </a:r>
            <a:endParaRPr kumimoji="1" lang="en-US" altLang="ja-JP" sz="2400" b="1" dirty="0">
              <a:ln w="12700" cmpd="sng">
                <a:solidFill>
                  <a:schemeClr val="accent4"/>
                </a:solidFill>
                <a:prstDash val="solid"/>
              </a:ln>
              <a:solidFill>
                <a:srgbClr val="0070C0"/>
              </a:solidFill>
            </a:endParaRPr>
          </a:p>
          <a:p>
            <a:pPr>
              <a:buNone/>
            </a:pPr>
            <a:r>
              <a:rPr lang="ja-JP" altLang="en-US" sz="2400" b="1" dirty="0">
                <a:ln w="12700" cmpd="sng">
                  <a:solidFill>
                    <a:schemeClr val="accent4"/>
                  </a:solidFill>
                  <a:prstDash val="solid"/>
                </a:ln>
                <a:solidFill>
                  <a:srgbClr val="0070C0"/>
                </a:solidFill>
              </a:rPr>
              <a:t>　　④てきぱきと行動する</a:t>
            </a:r>
            <a:endParaRPr lang="en-US" altLang="ja-JP" sz="2400" b="1" dirty="0">
              <a:ln w="12700" cmpd="sng">
                <a:solidFill>
                  <a:schemeClr val="accent4"/>
                </a:solidFill>
                <a:prstDash val="solid"/>
              </a:ln>
              <a:solidFill>
                <a:srgbClr val="0070C0"/>
              </a:solidFill>
            </a:endParaRPr>
          </a:p>
          <a:p>
            <a:pPr>
              <a:buNone/>
            </a:pPr>
            <a:r>
              <a:rPr kumimoji="1" lang="ja-JP" altLang="en-US" sz="2400" b="1" dirty="0">
                <a:ln w="12700" cmpd="sng">
                  <a:solidFill>
                    <a:schemeClr val="accent4"/>
                  </a:solidFill>
                  <a:prstDash val="solid"/>
                </a:ln>
                <a:solidFill>
                  <a:srgbClr val="0070C0"/>
                </a:solidFill>
              </a:rPr>
              <a:t>　　⑤うなずく</a:t>
            </a:r>
            <a:endParaRPr kumimoji="1" lang="en-US" altLang="ja-JP" sz="2400" b="1" dirty="0">
              <a:ln w="12700" cmpd="sng">
                <a:solidFill>
                  <a:schemeClr val="accent4"/>
                </a:solidFill>
                <a:prstDash val="solid"/>
              </a:ln>
              <a:solidFill>
                <a:srgbClr val="0070C0"/>
              </a:solidFill>
            </a:endParaRPr>
          </a:p>
          <a:p>
            <a:pPr>
              <a:buNone/>
            </a:pPr>
            <a:r>
              <a:rPr lang="ja-JP" altLang="en-US" sz="2400" b="1" dirty="0">
                <a:ln w="12700" cmpd="sng">
                  <a:solidFill>
                    <a:schemeClr val="accent4"/>
                  </a:solidFill>
                  <a:prstDash val="solid"/>
                </a:ln>
                <a:solidFill>
                  <a:srgbClr val="0070C0"/>
                </a:solidFill>
              </a:rPr>
              <a:t>　　⑥安全な行動をとる（危険な行動をしない）</a:t>
            </a:r>
            <a:endParaRPr lang="en-US" altLang="ja-JP" sz="2400" b="1" dirty="0">
              <a:ln w="12700" cmpd="sng">
                <a:solidFill>
                  <a:schemeClr val="accent4"/>
                </a:solidFill>
                <a:prstDash val="solid"/>
              </a:ln>
              <a:solidFill>
                <a:srgbClr val="0070C0"/>
              </a:solidFill>
            </a:endParaRPr>
          </a:p>
          <a:p>
            <a:pPr>
              <a:buNone/>
            </a:pPr>
            <a:r>
              <a:rPr kumimoji="1" lang="ja-JP" altLang="en-US" sz="2400" b="1" dirty="0">
                <a:ln w="12700" cmpd="sng">
                  <a:solidFill>
                    <a:schemeClr val="accent4"/>
                  </a:solidFill>
                  <a:prstDash val="solid"/>
                </a:ln>
                <a:solidFill>
                  <a:srgbClr val="0070C0"/>
                </a:solidFill>
              </a:rPr>
              <a:t>　　⑦わからなければ、きちんとお尋ねする</a:t>
            </a:r>
            <a:endParaRPr kumimoji="1" lang="en-US" altLang="ja-JP" sz="2400" b="1" dirty="0">
              <a:ln w="12700" cmpd="sng">
                <a:solidFill>
                  <a:schemeClr val="accent4"/>
                </a:solidFill>
                <a:prstDash val="solid"/>
              </a:ln>
              <a:solidFill>
                <a:srgbClr val="0070C0"/>
              </a:solidFill>
            </a:endParaRPr>
          </a:p>
          <a:p>
            <a:pPr>
              <a:buNone/>
            </a:pPr>
            <a:r>
              <a:rPr lang="ja-JP" altLang="en-US" sz="2400" b="1" dirty="0">
                <a:ln w="12700" cmpd="sng">
                  <a:solidFill>
                    <a:schemeClr val="accent4"/>
                  </a:solidFill>
                  <a:prstDash val="solid"/>
                </a:ln>
                <a:solidFill>
                  <a:srgbClr val="0070C0"/>
                </a:solidFill>
              </a:rPr>
              <a:t>　　⑧感謝の気持ちを伝える</a:t>
            </a:r>
            <a:endParaRPr kumimoji="1" lang="ja-JP" altLang="en-US" sz="2400" b="1" dirty="0">
              <a:ln w="12700" cmpd="sng">
                <a:solidFill>
                  <a:schemeClr val="accent4"/>
                </a:solidFill>
                <a:prstDash val="solid"/>
              </a:ln>
              <a:solidFill>
                <a:srgbClr val="0070C0"/>
              </a:solidFill>
            </a:endParaRPr>
          </a:p>
        </p:txBody>
      </p:sp>
      <p:sp>
        <p:nvSpPr>
          <p:cNvPr id="11" name="タイトル 1"/>
          <p:cNvSpPr>
            <a:spLocks noGrp="1"/>
          </p:cNvSpPr>
          <p:nvPr>
            <p:ph type="title"/>
          </p:nvPr>
        </p:nvSpPr>
        <p:spP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2700000" scaled="1"/>
            <a:tileRect/>
          </a:gradFill>
        </p:spPr>
        <p:txBody>
          <a:bodyPr/>
          <a:lstStyle/>
          <a:p>
            <a:r>
              <a:rPr lang="ja-JP" altLang="en-US" dirty="0"/>
              <a:t>１４　レベルアップができる人材</a:t>
            </a:r>
            <a:r>
              <a:rPr kumimoji="1" lang="ja-JP" altLang="en-US" dirty="0"/>
              <a:t>　</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2492896"/>
            <a:ext cx="1368152" cy="3816424"/>
          </a:xfrm>
          <a:prstGeom prst="rect">
            <a:avLst/>
          </a:prstGeom>
        </p:spPr>
      </p:pic>
    </p:spTree>
    <p:extLst>
      <p:ext uri="{BB962C8B-B14F-4D97-AF65-F5344CB8AC3E}">
        <p14:creationId xmlns:p14="http://schemas.microsoft.com/office/powerpoint/2010/main" val="3781157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011222"/>
          </a:xfr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2700000" scaled="1"/>
            <a:tileRect/>
          </a:gradFill>
        </p:spPr>
        <p:txBody>
          <a:bodyPr>
            <a:normAutofit/>
          </a:bodyPr>
          <a:lstStyle/>
          <a:p>
            <a:r>
              <a:rPr lang="ja-JP" altLang="en-US" dirty="0"/>
              <a:t>１５　コンプライアンス意識</a:t>
            </a:r>
            <a:endParaRPr kumimoji="1" lang="ja-JP" altLang="en-US" dirty="0"/>
          </a:p>
        </p:txBody>
      </p:sp>
      <p:sp>
        <p:nvSpPr>
          <p:cNvPr id="3" name="コンテンツ プレースホルダ 2"/>
          <p:cNvSpPr>
            <a:spLocks noGrp="1"/>
          </p:cNvSpPr>
          <p:nvPr>
            <p:ph idx="1"/>
          </p:nvPr>
        </p:nvSpPr>
        <p:spPr>
          <a:xfrm>
            <a:off x="457200" y="1285860"/>
            <a:ext cx="8229600" cy="5023460"/>
          </a:xfrm>
        </p:spPr>
        <p:txBody>
          <a:bodyPr>
            <a:normAutofit/>
          </a:bodyPr>
          <a:lstStyle/>
          <a:p>
            <a:pPr>
              <a:buNone/>
            </a:pPr>
            <a:r>
              <a:rPr lang="ja-JP" altLang="en-US" sz="2400" b="1" dirty="0"/>
              <a:t>☆多数の人々の集合体で活動するときに</a:t>
            </a:r>
            <a:endParaRPr lang="en-US" altLang="ja-JP" sz="2400" b="1" dirty="0"/>
          </a:p>
          <a:p>
            <a:pPr>
              <a:buNone/>
            </a:pPr>
            <a:r>
              <a:rPr lang="ja-JP" altLang="en-US" sz="2400" b="1" dirty="0"/>
              <a:t>　　　　　　　　　　　　必要な</a:t>
            </a:r>
            <a:r>
              <a:rPr kumimoji="1" lang="ja-JP" altLang="en-US" sz="2400" b="1" dirty="0">
                <a:solidFill>
                  <a:schemeClr val="tx1">
                    <a:lumMod val="95000"/>
                    <a:lumOff val="5000"/>
                  </a:schemeClr>
                </a:solidFill>
              </a:rPr>
              <a:t>行動様式とは</a:t>
            </a:r>
            <a:endParaRPr kumimoji="1" lang="en-US" altLang="ja-JP" sz="2400" b="1" dirty="0">
              <a:solidFill>
                <a:schemeClr val="tx1">
                  <a:lumMod val="95000"/>
                  <a:lumOff val="5000"/>
                </a:schemeClr>
              </a:solidFill>
            </a:endParaRPr>
          </a:p>
          <a:p>
            <a:pPr>
              <a:buNone/>
            </a:pPr>
            <a:endParaRPr lang="en-US" altLang="ja-JP" sz="2400" b="1" dirty="0">
              <a:solidFill>
                <a:srgbClr val="00FF00"/>
              </a:solidFill>
            </a:endParaRPr>
          </a:p>
          <a:p>
            <a:pPr>
              <a:buNone/>
            </a:pPr>
            <a:r>
              <a:rPr kumimoji="1" lang="ja-JP" altLang="en-US" sz="2400" b="1" dirty="0">
                <a:solidFill>
                  <a:srgbClr val="00FF00"/>
                </a:solidFill>
              </a:rPr>
              <a:t>　</a:t>
            </a:r>
            <a:r>
              <a:rPr kumimoji="1" lang="ja-JP" altLang="en-US" sz="2400" b="1" dirty="0">
                <a:solidFill>
                  <a:srgbClr val="FF0000"/>
                </a:solidFill>
                <a:effectLst>
                  <a:glow rad="228600">
                    <a:schemeClr val="accent2">
                      <a:satMod val="175000"/>
                      <a:alpha val="40000"/>
                    </a:schemeClr>
                  </a:glow>
                </a:effectLst>
              </a:rPr>
              <a:t>①コンプライアンス　</a:t>
            </a:r>
            <a:r>
              <a:rPr kumimoji="1" lang="ja-JP" altLang="en-US" sz="2400" b="1" dirty="0">
                <a:solidFill>
                  <a:srgbClr val="FF0000"/>
                </a:solidFill>
              </a:rPr>
              <a:t>＝　法令遵守</a:t>
            </a:r>
            <a:endParaRPr kumimoji="1" lang="en-US" altLang="ja-JP" sz="2400" b="1" dirty="0">
              <a:solidFill>
                <a:srgbClr val="FF0000"/>
              </a:solidFill>
            </a:endParaRPr>
          </a:p>
          <a:p>
            <a:pPr>
              <a:buNone/>
            </a:pPr>
            <a:r>
              <a:rPr lang="ja-JP" altLang="en-US" sz="2400" b="1" dirty="0">
                <a:solidFill>
                  <a:srgbClr val="FF0000"/>
                </a:solidFill>
              </a:rPr>
              <a:t>　　　　　　　　　　　　　　　　　</a:t>
            </a:r>
            <a:r>
              <a:rPr lang="ja-JP" altLang="en-US" sz="2400" b="1" dirty="0">
                <a:solidFill>
                  <a:srgbClr val="FF0000"/>
                </a:solidFill>
                <a:latin typeface="HGP創英ﾌﾟﾚｾﾞﾝｽEB" panose="02020800000000000000" pitchFamily="18" charset="-128"/>
                <a:ea typeface="HGP創英ﾌﾟﾚｾﾞﾝｽEB" panose="02020800000000000000" pitchFamily="18" charset="-128"/>
              </a:rPr>
              <a:t>恥を知れ</a:t>
            </a:r>
            <a:endParaRPr lang="en-US" altLang="ja-JP" sz="2400" b="1" dirty="0">
              <a:solidFill>
                <a:srgbClr val="FF0000"/>
              </a:solidFill>
              <a:latin typeface="HGP創英ﾌﾟﾚｾﾞﾝｽEB" panose="02020800000000000000" pitchFamily="18" charset="-128"/>
              <a:ea typeface="HGP創英ﾌﾟﾚｾﾞﾝｽEB" panose="02020800000000000000" pitchFamily="18" charset="-128"/>
            </a:endParaRPr>
          </a:p>
          <a:p>
            <a:pPr>
              <a:buNone/>
            </a:pPr>
            <a:endParaRPr lang="en-US" altLang="ja-JP" sz="2400" b="1" dirty="0">
              <a:solidFill>
                <a:srgbClr val="0070C0"/>
              </a:solidFill>
            </a:endParaRPr>
          </a:p>
          <a:p>
            <a:pPr>
              <a:buNone/>
            </a:pPr>
            <a:r>
              <a:rPr lang="ja-JP" altLang="en-US" sz="2400" b="1" dirty="0">
                <a:solidFill>
                  <a:srgbClr val="0070C0"/>
                </a:solidFill>
              </a:rPr>
              <a:t>　</a:t>
            </a:r>
            <a:r>
              <a:rPr lang="ja-JP" altLang="en-US" sz="2400" b="1" dirty="0">
                <a:solidFill>
                  <a:srgbClr val="0070C0"/>
                </a:solidFill>
                <a:effectLst>
                  <a:glow rad="228600">
                    <a:schemeClr val="accent1">
                      <a:satMod val="175000"/>
                      <a:alpha val="40000"/>
                    </a:schemeClr>
                  </a:glow>
                </a:effectLst>
              </a:rPr>
              <a:t>②ハラスメント　</a:t>
            </a:r>
            <a:r>
              <a:rPr lang="ja-JP" altLang="en-US" sz="2400" b="1" dirty="0">
                <a:solidFill>
                  <a:srgbClr val="0070C0"/>
                </a:solidFill>
              </a:rPr>
              <a:t>＝　いやがらせ</a:t>
            </a:r>
            <a:endParaRPr lang="en-US" altLang="ja-JP" sz="2400" b="1" dirty="0">
              <a:solidFill>
                <a:srgbClr val="0070C0"/>
              </a:solidFill>
            </a:endParaRPr>
          </a:p>
          <a:p>
            <a:pPr>
              <a:buNone/>
            </a:pPr>
            <a:r>
              <a:rPr lang="ja-JP" altLang="en-US" sz="2400" b="1" dirty="0">
                <a:solidFill>
                  <a:srgbClr val="0070C0"/>
                </a:solidFill>
              </a:rPr>
              <a:t>　　　　　　　　　　　　</a:t>
            </a:r>
            <a:r>
              <a:rPr lang="ja-JP" altLang="en-US" sz="2400" b="1" dirty="0">
                <a:solidFill>
                  <a:srgbClr val="0070C0"/>
                </a:solidFill>
                <a:latin typeface="HGP創英ﾌﾟﾚｾﾞﾝｽEB" panose="02020800000000000000" pitchFamily="18" charset="-128"/>
                <a:ea typeface="HGP創英ﾌﾟﾚｾﾞﾝｽEB" panose="02020800000000000000" pitchFamily="18" charset="-128"/>
              </a:rPr>
              <a:t>　己の欲せざるところ　人に施すことなかれ　　　</a:t>
            </a:r>
            <a:endParaRPr lang="en-US" altLang="ja-JP" sz="2400" b="1" dirty="0">
              <a:solidFill>
                <a:srgbClr val="0070C0"/>
              </a:solidFill>
              <a:latin typeface="HGP創英ﾌﾟﾚｾﾞﾝｽEB" panose="02020800000000000000" pitchFamily="18" charset="-128"/>
              <a:ea typeface="HGP創英ﾌﾟﾚｾﾞﾝｽEB" panose="02020800000000000000" pitchFamily="18" charset="-128"/>
            </a:endParaRPr>
          </a:p>
          <a:p>
            <a:pPr>
              <a:buNone/>
            </a:pPr>
            <a:r>
              <a:rPr kumimoji="1" lang="ja-JP" altLang="en-US" sz="2800" b="1" dirty="0">
                <a:solidFill>
                  <a:srgbClr val="00B050"/>
                </a:solidFill>
              </a:rPr>
              <a:t>　</a:t>
            </a:r>
            <a:endParaRPr kumimoji="1" lang="en-US" altLang="ja-JP" sz="2800" b="1" dirty="0">
              <a:solidFill>
                <a:srgbClr val="00B050"/>
              </a:solidFill>
            </a:endParaRPr>
          </a:p>
          <a:p>
            <a:pPr>
              <a:buNone/>
            </a:pPr>
            <a:r>
              <a:rPr lang="ja-JP" altLang="en-US" sz="2800" b="1" dirty="0">
                <a:solidFill>
                  <a:srgbClr val="00B050"/>
                </a:solidFill>
              </a:rPr>
              <a:t>　　周囲に多大な迷惑をかけることを予測して、稚拙　　　　　　な言動は慎むように</a:t>
            </a:r>
            <a:endParaRPr kumimoji="1" lang="en-US" altLang="ja-JP" sz="2800" b="1" dirty="0">
              <a:solidFill>
                <a:srgbClr val="00B050"/>
              </a:solidFill>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772816"/>
            <a:ext cx="2664296" cy="2263537"/>
          </a:xfrm>
          <a:prstGeom prst="rect">
            <a:avLst/>
          </a:prstGeom>
        </p:spPr>
      </p:pic>
    </p:spTree>
    <p:extLst>
      <p:ext uri="{BB962C8B-B14F-4D97-AF65-F5344CB8AC3E}">
        <p14:creationId xmlns:p14="http://schemas.microsoft.com/office/powerpoint/2010/main" val="3318658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ormAutofit lnSpcReduction="10000"/>
          </a:bodyPr>
          <a:lstStyle/>
          <a:p>
            <a:pPr marL="0" indent="0">
              <a:buNone/>
            </a:pPr>
            <a:r>
              <a:rPr lang="ja-JP" altLang="en-US" sz="2200" dirty="0">
                <a:solidFill>
                  <a:schemeClr val="bg2">
                    <a:lumMod val="10000"/>
                  </a:schemeClr>
                </a:solidFill>
                <a:latin typeface="HGS創英ﾌﾟﾚｾﾞﾝｽEB" panose="02020800000000000000" pitchFamily="18" charset="-128"/>
                <a:ea typeface="HGS創英ﾌﾟﾚｾﾞﾝｽEB" panose="02020800000000000000" pitchFamily="18" charset="-128"/>
              </a:rPr>
              <a:t>☆クランボルツ（</a:t>
            </a:r>
            <a:r>
              <a:rPr lang="en-US" altLang="ja-JP" sz="2200" dirty="0">
                <a:solidFill>
                  <a:schemeClr val="bg2">
                    <a:lumMod val="10000"/>
                  </a:schemeClr>
                </a:solidFill>
                <a:latin typeface="HGS創英ﾌﾟﾚｾﾞﾝｽEB" panose="02020800000000000000" pitchFamily="18" charset="-128"/>
                <a:ea typeface="HGS創英ﾌﾟﾚｾﾞﾝｽEB" panose="02020800000000000000" pitchFamily="18" charset="-128"/>
              </a:rPr>
              <a:t>1928-2019</a:t>
            </a:r>
            <a:r>
              <a:rPr lang="ja-JP" altLang="en-US" sz="2200" dirty="0">
                <a:solidFill>
                  <a:schemeClr val="bg2">
                    <a:lumMod val="10000"/>
                  </a:schemeClr>
                </a:solidFill>
                <a:latin typeface="HGS創英ﾌﾟﾚｾﾞﾝｽEB" panose="02020800000000000000" pitchFamily="18" charset="-128"/>
                <a:ea typeface="HGS創英ﾌﾟﾚｾﾞﾝｽEB" panose="02020800000000000000" pitchFamily="18" charset="-128"/>
              </a:rPr>
              <a:t>）</a:t>
            </a:r>
            <a:endParaRPr lang="en-US" altLang="ja-JP" sz="2200" dirty="0">
              <a:solidFill>
                <a:schemeClr val="bg2">
                  <a:lumMod val="10000"/>
                </a:schemeClr>
              </a:solidFill>
              <a:latin typeface="HGS創英ﾌﾟﾚｾﾞﾝｽEB" panose="02020800000000000000" pitchFamily="18" charset="-128"/>
              <a:ea typeface="HGS創英ﾌﾟﾚｾﾞﾝｽEB" panose="02020800000000000000" pitchFamily="18" charset="-128"/>
            </a:endParaRPr>
          </a:p>
          <a:p>
            <a:pPr marL="0" indent="0">
              <a:buNone/>
            </a:pPr>
            <a:r>
              <a:rPr lang="ja-JP" altLang="en-US" sz="2200" dirty="0">
                <a:solidFill>
                  <a:schemeClr val="bg2">
                    <a:lumMod val="10000"/>
                  </a:schemeClr>
                </a:solidFill>
                <a:latin typeface="HGS創英ﾌﾟﾚｾﾞﾝｽEB" panose="02020800000000000000" pitchFamily="18" charset="-128"/>
                <a:ea typeface="HGS創英ﾌﾟﾚｾﾞﾝｽEB" panose="02020800000000000000" pitchFamily="18" charset="-128"/>
              </a:rPr>
              <a:t>　　　　　　　　　キャリア意思決定における社会的学習理論</a:t>
            </a:r>
            <a:endParaRPr lang="en-US" altLang="ja-JP" sz="2200" dirty="0">
              <a:solidFill>
                <a:schemeClr val="bg2">
                  <a:lumMod val="10000"/>
                </a:schemeClr>
              </a:solidFill>
              <a:latin typeface="HGS創英ﾌﾟﾚｾﾞﾝｽEB" panose="02020800000000000000" pitchFamily="18" charset="-128"/>
              <a:ea typeface="HGS創英ﾌﾟﾚｾﾞﾝｽEB" panose="02020800000000000000" pitchFamily="18" charset="-128"/>
            </a:endParaRPr>
          </a:p>
          <a:p>
            <a:pPr marL="0" indent="0">
              <a:buNone/>
            </a:pPr>
            <a:endParaRPr lang="en-US" altLang="ja-JP" sz="2200" dirty="0">
              <a:solidFill>
                <a:schemeClr val="bg2">
                  <a:lumMod val="10000"/>
                </a:schemeClr>
              </a:solidFill>
              <a:latin typeface="HGS創英ﾌﾟﾚｾﾞﾝｽEB" panose="02020800000000000000" pitchFamily="18" charset="-128"/>
              <a:ea typeface="HGS創英ﾌﾟﾚｾﾞﾝｽEB" panose="02020800000000000000" pitchFamily="18" charset="-128"/>
            </a:endParaRPr>
          </a:p>
          <a:p>
            <a:pPr marL="0" indent="0">
              <a:buNone/>
            </a:pPr>
            <a:r>
              <a:rPr lang="ja-JP" altLang="en-US" sz="2200" dirty="0">
                <a:solidFill>
                  <a:schemeClr val="bg2">
                    <a:lumMod val="10000"/>
                  </a:schemeClr>
                </a:solidFill>
                <a:latin typeface="HGS創英ﾌﾟﾚｾﾞﾝｽEB" panose="02020800000000000000" pitchFamily="18" charset="-128"/>
                <a:ea typeface="HGS創英ﾌﾟﾚｾﾞﾝｽEB" panose="02020800000000000000" pitchFamily="18" charset="-128"/>
              </a:rPr>
              <a:t>　～予期せぬ出来事がキャリアの機会に結び付く～</a:t>
            </a:r>
            <a:endParaRPr lang="en-US" altLang="ja-JP" sz="2200" dirty="0">
              <a:solidFill>
                <a:schemeClr val="bg2">
                  <a:lumMod val="10000"/>
                </a:schemeClr>
              </a:solidFill>
              <a:latin typeface="HGS創英ﾌﾟﾚｾﾞﾝｽEB" panose="02020800000000000000" pitchFamily="18" charset="-128"/>
              <a:ea typeface="HGS創英ﾌﾟﾚｾﾞﾝｽEB" panose="02020800000000000000" pitchFamily="18" charset="-128"/>
            </a:endParaRPr>
          </a:p>
          <a:p>
            <a:pPr marL="0" indent="0">
              <a:buNone/>
            </a:pPr>
            <a:r>
              <a:rPr lang="ja-JP" altLang="en-US" sz="2200" dirty="0">
                <a:solidFill>
                  <a:schemeClr val="bg2">
                    <a:lumMod val="10000"/>
                  </a:schemeClr>
                </a:solidFill>
                <a:latin typeface="HGS創英ﾌﾟﾚｾﾞﾝｽEB" panose="02020800000000000000" pitchFamily="18" charset="-128"/>
                <a:ea typeface="HGS創英ﾌﾟﾚｾﾞﾝｽEB" panose="02020800000000000000" pitchFamily="18" charset="-128"/>
              </a:rPr>
              <a:t>　　</a:t>
            </a:r>
            <a:r>
              <a:rPr lang="ja-JP" altLang="en-US" sz="2200" dirty="0">
                <a:solidFill>
                  <a:srgbClr val="00B0F0"/>
                </a:solidFill>
                <a:latin typeface="HGS創英ﾌﾟﾚｾﾞﾝｽEB" panose="02020800000000000000" pitchFamily="18" charset="-128"/>
                <a:ea typeface="HGS創英ﾌﾟﾚｾﾞﾝｽEB" panose="02020800000000000000" pitchFamily="18" charset="-128"/>
              </a:rPr>
              <a:t>①好奇心　</a:t>
            </a:r>
            <a:r>
              <a:rPr lang="ja-JP" altLang="en-US" sz="2200" dirty="0">
                <a:solidFill>
                  <a:srgbClr val="00B050"/>
                </a:solidFill>
                <a:latin typeface="HGS創英ﾌﾟﾚｾﾞﾝｽEB" panose="02020800000000000000" pitchFamily="18" charset="-128"/>
                <a:ea typeface="HGS創英ﾌﾟﾚｾﾞﾝｽEB" panose="02020800000000000000" pitchFamily="18" charset="-128"/>
              </a:rPr>
              <a:t>②持続性</a:t>
            </a:r>
            <a:r>
              <a:rPr lang="ja-JP" altLang="en-US" sz="2200" dirty="0">
                <a:solidFill>
                  <a:srgbClr val="FFC000"/>
                </a:solidFill>
                <a:latin typeface="HGS創英ﾌﾟﾚｾﾞﾝｽEB" panose="02020800000000000000" pitchFamily="18" charset="-128"/>
                <a:ea typeface="HGS創英ﾌﾟﾚｾﾞﾝｽEB" panose="02020800000000000000" pitchFamily="18" charset="-128"/>
              </a:rPr>
              <a:t>　③柔軟性　</a:t>
            </a:r>
            <a:r>
              <a:rPr lang="ja-JP" altLang="en-US" sz="2200" dirty="0">
                <a:solidFill>
                  <a:srgbClr val="7030A0"/>
                </a:solidFill>
                <a:latin typeface="HGS創英ﾌﾟﾚｾﾞﾝｽEB" panose="02020800000000000000" pitchFamily="18" charset="-128"/>
                <a:ea typeface="HGS創英ﾌﾟﾚｾﾞﾝｽEB" panose="02020800000000000000" pitchFamily="18" charset="-128"/>
              </a:rPr>
              <a:t>④楽観性　</a:t>
            </a:r>
            <a:r>
              <a:rPr lang="ja-JP" altLang="en-US" sz="2200" dirty="0">
                <a:solidFill>
                  <a:srgbClr val="FF0000"/>
                </a:solidFill>
                <a:latin typeface="HGS創英ﾌﾟﾚｾﾞﾝｽEB" panose="02020800000000000000" pitchFamily="18" charset="-128"/>
                <a:ea typeface="HGS創英ﾌﾟﾚｾﾞﾝｽEB" panose="02020800000000000000" pitchFamily="18" charset="-128"/>
              </a:rPr>
              <a:t>⑤冒険心</a:t>
            </a:r>
            <a:endParaRPr lang="en-US" altLang="ja-JP" sz="2200" dirty="0">
              <a:solidFill>
                <a:srgbClr val="FF0000"/>
              </a:solidFill>
              <a:latin typeface="HGS創英ﾌﾟﾚｾﾞﾝｽEB" panose="02020800000000000000" pitchFamily="18" charset="-128"/>
              <a:ea typeface="HGS創英ﾌﾟﾚｾﾞﾝｽEB" panose="02020800000000000000" pitchFamily="18" charset="-128"/>
            </a:endParaRPr>
          </a:p>
          <a:p>
            <a:pPr marL="0" indent="0">
              <a:buNone/>
            </a:pPr>
            <a:r>
              <a:rPr lang="ja-JP" altLang="en-US" sz="2200" dirty="0">
                <a:solidFill>
                  <a:schemeClr val="bg2">
                    <a:lumMod val="10000"/>
                  </a:schemeClr>
                </a:solidFill>
                <a:latin typeface="HGS創英ﾌﾟﾚｾﾞﾝｽEB" panose="02020800000000000000" pitchFamily="18" charset="-128"/>
                <a:ea typeface="HGS創英ﾌﾟﾚｾﾞﾝｽEB" panose="02020800000000000000" pitchFamily="18" charset="-128"/>
              </a:rPr>
              <a:t>　　　　　　　　　　　　の５つのスキル</a:t>
            </a:r>
            <a:endParaRPr lang="en-US" altLang="ja-JP" sz="2200" dirty="0">
              <a:solidFill>
                <a:schemeClr val="bg2">
                  <a:lumMod val="10000"/>
                </a:schemeClr>
              </a:solidFill>
              <a:latin typeface="HGS創英ﾌﾟﾚｾﾞﾝｽEB" panose="02020800000000000000" pitchFamily="18" charset="-128"/>
              <a:ea typeface="HGS創英ﾌﾟﾚｾﾞﾝｽEB" panose="02020800000000000000" pitchFamily="18" charset="-128"/>
            </a:endParaRPr>
          </a:p>
          <a:p>
            <a:pPr marL="0" indent="0">
              <a:buNone/>
            </a:pPr>
            <a:endParaRPr lang="en-US" altLang="ja-JP" sz="2200" dirty="0">
              <a:solidFill>
                <a:schemeClr val="bg2">
                  <a:lumMod val="10000"/>
                </a:schemeClr>
              </a:solidFill>
              <a:latin typeface="HGS創英ﾌﾟﾚｾﾞﾝｽEB" panose="02020800000000000000" pitchFamily="18" charset="-128"/>
              <a:ea typeface="HGS創英ﾌﾟﾚｾﾞﾝｽEB" panose="02020800000000000000" pitchFamily="18" charset="-128"/>
            </a:endParaRPr>
          </a:p>
          <a:p>
            <a:pPr marL="0" indent="0">
              <a:buNone/>
            </a:pPr>
            <a:r>
              <a:rPr lang="ja-JP" altLang="en-US" sz="2200" dirty="0">
                <a:solidFill>
                  <a:schemeClr val="bg2">
                    <a:lumMod val="10000"/>
                  </a:schemeClr>
                </a:solidFill>
                <a:latin typeface="HGS創英ﾌﾟﾚｾﾞﾝｽEB" panose="02020800000000000000" pitchFamily="18" charset="-128"/>
                <a:ea typeface="HGS創英ﾌﾟﾚｾﾞﾝｽEB" panose="02020800000000000000" pitchFamily="18" charset="-128"/>
              </a:rPr>
              <a:t>☆シラー　ドイツの劇作家</a:t>
            </a:r>
            <a:endParaRPr lang="en-US" altLang="ja-JP" sz="2200" dirty="0">
              <a:solidFill>
                <a:schemeClr val="bg2">
                  <a:lumMod val="10000"/>
                </a:schemeClr>
              </a:solidFill>
              <a:latin typeface="HGS創英ﾌﾟﾚｾﾞﾝｽEB" panose="02020800000000000000" pitchFamily="18" charset="-128"/>
              <a:ea typeface="HGS創英ﾌﾟﾚｾﾞﾝｽEB" panose="02020800000000000000" pitchFamily="18" charset="-128"/>
            </a:endParaRPr>
          </a:p>
          <a:p>
            <a:pPr marL="0" indent="0">
              <a:buNone/>
            </a:pPr>
            <a:r>
              <a:rPr lang="ja-JP" altLang="en-US" sz="2200" dirty="0">
                <a:solidFill>
                  <a:schemeClr val="bg2">
                    <a:lumMod val="10000"/>
                  </a:schemeClr>
                </a:solidFill>
                <a:latin typeface="HGS創英ﾌﾟﾚｾﾞﾝｽEB" panose="02020800000000000000" pitchFamily="18" charset="-128"/>
                <a:ea typeface="HGS創英ﾌﾟﾚｾﾞﾝｽEB" panose="02020800000000000000" pitchFamily="18" charset="-128"/>
              </a:rPr>
              <a:t>　～機会は鳥のようなものだ　飛び去らないうちに捕らえよ～</a:t>
            </a:r>
            <a:endParaRPr lang="en-US" altLang="ja-JP" sz="2200" dirty="0">
              <a:solidFill>
                <a:schemeClr val="bg2">
                  <a:lumMod val="10000"/>
                </a:schemeClr>
              </a:solidFill>
              <a:latin typeface="HGS創英ﾌﾟﾚｾﾞﾝｽEB" panose="02020800000000000000" pitchFamily="18" charset="-128"/>
              <a:ea typeface="HGS創英ﾌﾟﾚｾﾞﾝｽEB" panose="02020800000000000000" pitchFamily="18" charset="-128"/>
            </a:endParaRPr>
          </a:p>
          <a:p>
            <a:pPr marL="0" indent="0">
              <a:buNone/>
            </a:pPr>
            <a:endParaRPr lang="en-US" altLang="ja-JP" sz="2200" dirty="0">
              <a:solidFill>
                <a:schemeClr val="bg2">
                  <a:lumMod val="10000"/>
                </a:schemeClr>
              </a:solidFill>
              <a:latin typeface="HGS創英ﾌﾟﾚｾﾞﾝｽEB" panose="02020800000000000000" pitchFamily="18" charset="-128"/>
              <a:ea typeface="HGS創英ﾌﾟﾚｾﾞﾝｽEB" panose="02020800000000000000" pitchFamily="18" charset="-128"/>
            </a:endParaRPr>
          </a:p>
          <a:p>
            <a:pPr marL="0" indent="0">
              <a:buNone/>
            </a:pPr>
            <a:r>
              <a:rPr lang="ja-JP" altLang="en-US" sz="2200" dirty="0">
                <a:solidFill>
                  <a:schemeClr val="bg2">
                    <a:lumMod val="10000"/>
                  </a:schemeClr>
                </a:solidFill>
                <a:latin typeface="HGS創英ﾌﾟﾚｾﾞﾝｽEB" panose="02020800000000000000" pitchFamily="18" charset="-128"/>
                <a:ea typeface="HGS創英ﾌﾟﾚｾﾞﾝｽEB" panose="02020800000000000000" pitchFamily="18" charset="-128"/>
              </a:rPr>
              <a:t>☆あなたらしく生きる</a:t>
            </a:r>
            <a:r>
              <a:rPr lang="ja-JP" altLang="en-US" dirty="0">
                <a:solidFill>
                  <a:schemeClr val="bg2">
                    <a:lumMod val="10000"/>
                  </a:schemeClr>
                </a:solidFill>
                <a:latin typeface="HGS創英ﾌﾟﾚｾﾞﾝｽEB" panose="02020800000000000000" pitchFamily="18" charset="-128"/>
                <a:ea typeface="HGS創英ﾌﾟﾚｾﾞﾝｽEB" panose="02020800000000000000" pitchFamily="18" charset="-128"/>
              </a:rPr>
              <a:t>　</a:t>
            </a:r>
            <a:r>
              <a:rPr lang="ja-JP" altLang="en-US" sz="1800" b="1" i="1" dirty="0">
                <a:ln w="6600">
                  <a:solidFill>
                    <a:schemeClr val="accent2"/>
                  </a:solidFill>
                  <a:prstDash val="solid"/>
                </a:ln>
                <a:solidFill>
                  <a:srgbClr val="FFFFFF"/>
                </a:solidFill>
                <a:effectLst>
                  <a:outerShdw dist="38100" dir="2700000" algn="tl" rotWithShape="0">
                    <a:schemeClr val="accent2"/>
                  </a:outerShdw>
                </a:effectLst>
                <a:latin typeface="HGS創英ﾌﾟﾚｾﾞﾝｽEB" panose="02020800000000000000" pitchFamily="18" charset="-128"/>
                <a:ea typeface="HGS創英ﾌﾟﾚｾﾞﾝｽEB" panose="02020800000000000000" pitchFamily="18" charset="-128"/>
              </a:rPr>
              <a:t>　物質の時代から精神の時代へと</a:t>
            </a:r>
            <a:endParaRPr lang="en-US" altLang="ja-JP" sz="1800" b="1" i="1" dirty="0">
              <a:ln w="6600">
                <a:solidFill>
                  <a:schemeClr val="accent2"/>
                </a:solidFill>
                <a:prstDash val="solid"/>
              </a:ln>
              <a:solidFill>
                <a:srgbClr val="FFFFFF"/>
              </a:solidFill>
              <a:effectLst>
                <a:outerShdw dist="38100" dir="2700000" algn="tl" rotWithShape="0">
                  <a:schemeClr val="accent2"/>
                </a:outerShdw>
              </a:effectLst>
              <a:latin typeface="HGS創英ﾌﾟﾚｾﾞﾝｽEB" panose="02020800000000000000" pitchFamily="18" charset="-128"/>
              <a:ea typeface="HGS創英ﾌﾟﾚｾﾞﾝｽEB" panose="02020800000000000000" pitchFamily="18" charset="-128"/>
            </a:endParaRPr>
          </a:p>
          <a:p>
            <a:pPr marL="0" indent="0">
              <a:buNone/>
            </a:pPr>
            <a:endParaRPr lang="ja-JP" altLang="en-US" sz="2100" dirty="0">
              <a:solidFill>
                <a:schemeClr val="bg2">
                  <a:lumMod val="10000"/>
                </a:schemeClr>
              </a:solidFill>
              <a:latin typeface="HGS創英ﾌﾟﾚｾﾞﾝｽEB" panose="02020800000000000000" pitchFamily="18" charset="-128"/>
              <a:ea typeface="HGS創英ﾌﾟﾚｾﾞﾝｽEB" panose="02020800000000000000" pitchFamily="18" charset="-128"/>
            </a:endParaRPr>
          </a:p>
        </p:txBody>
      </p:sp>
      <p:sp>
        <p:nvSpPr>
          <p:cNvPr id="4" name="タイトル 1"/>
          <p:cNvSpPr txBox="1">
            <a:spLocks noGrp="1"/>
          </p:cNvSpPr>
          <p:nvPr>
            <p:ph type="title"/>
          </p:nvPr>
        </p:nvSpPr>
        <p:spPr>
          <a:prstGeom prst="rect">
            <a:avLst/>
          </a:prstGeom>
          <a:solidFill>
            <a:srgbClr val="78E626"/>
          </a:solidFill>
          <a:effectLst>
            <a:softEdge rad="12700"/>
          </a:effectLst>
        </p:spPr>
        <p:txBody>
          <a:bodyPr vert="horz" lIns="68580" tIns="34290" rIns="68580" bIns="3429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t>１６　予期せぬ職業選択</a:t>
            </a:r>
          </a:p>
        </p:txBody>
      </p:sp>
      <p:pic>
        <p:nvPicPr>
          <p:cNvPr id="2" name="図 1">
            <a:extLst>
              <a:ext uri="{FF2B5EF4-FFF2-40B4-BE49-F238E27FC236}">
                <a16:creationId xmlns:a16="http://schemas.microsoft.com/office/drawing/2014/main" id="{19F141C1-E8E0-9671-01D5-CE6F401BAA3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020272" y="3501008"/>
            <a:ext cx="1489166" cy="1008111"/>
          </a:xfrm>
          <a:prstGeom prst="rect">
            <a:avLst/>
          </a:prstGeom>
        </p:spPr>
      </p:pic>
    </p:spTree>
    <p:extLst>
      <p:ext uri="{BB962C8B-B14F-4D97-AF65-F5344CB8AC3E}">
        <p14:creationId xmlns:p14="http://schemas.microsoft.com/office/powerpoint/2010/main" val="204239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285728"/>
            <a:ext cx="8229600" cy="1143000"/>
          </a:xfr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2700000" scaled="1"/>
            <a:tileRect/>
          </a:gradFill>
        </p:spPr>
        <p:txBody>
          <a:bodyPr>
            <a:normAutofit/>
          </a:bodyPr>
          <a:lstStyle/>
          <a:p>
            <a:r>
              <a:rPr lang="ja-JP" altLang="en-US" dirty="0"/>
              <a:t>１７　予期せぬ先で学んだこと</a:t>
            </a:r>
            <a:endParaRPr kumimoji="1" lang="ja-JP" altLang="en-US" dirty="0"/>
          </a:p>
        </p:txBody>
      </p:sp>
      <p:sp>
        <p:nvSpPr>
          <p:cNvPr id="3" name="コンテンツ プレースホルダ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a:buNone/>
            </a:pPr>
            <a:r>
              <a:rPr kumimoji="1" lang="ja-JP" altLang="en-US" sz="2800" dirty="0">
                <a:solidFill>
                  <a:srgbClr val="FF0066"/>
                </a:solidFill>
              </a:rPr>
              <a:t>◎Ｔ・Ｌ・Ｃ　</a:t>
            </a:r>
            <a:endParaRPr kumimoji="1" lang="en-US" altLang="ja-JP" sz="2800" dirty="0">
              <a:solidFill>
                <a:srgbClr val="FF0066"/>
              </a:solidFill>
            </a:endParaRPr>
          </a:p>
          <a:p>
            <a:pPr>
              <a:buNone/>
            </a:pPr>
            <a:r>
              <a:rPr lang="ja-JP" altLang="en-US" sz="2600" dirty="0">
                <a:solidFill>
                  <a:srgbClr val="FF0066"/>
                </a:solidFill>
              </a:rPr>
              <a:t>　　Ｔｅｎｄｅｒ　・・・　やさしく</a:t>
            </a:r>
            <a:endParaRPr lang="en-US" altLang="ja-JP" sz="2600" dirty="0">
              <a:solidFill>
                <a:srgbClr val="FF0066"/>
              </a:solidFill>
            </a:endParaRPr>
          </a:p>
          <a:p>
            <a:pPr>
              <a:buNone/>
            </a:pPr>
            <a:r>
              <a:rPr lang="ja-JP" altLang="en-US" sz="2600" dirty="0">
                <a:solidFill>
                  <a:srgbClr val="FF0066"/>
                </a:solidFill>
              </a:rPr>
              <a:t>　　Ｌｏｖｉｎｇ　・・・　心をこめて</a:t>
            </a:r>
            <a:endParaRPr lang="en-US" altLang="ja-JP" sz="2600" dirty="0">
              <a:solidFill>
                <a:srgbClr val="FF0066"/>
              </a:solidFill>
            </a:endParaRPr>
          </a:p>
          <a:p>
            <a:pPr>
              <a:buNone/>
            </a:pPr>
            <a:r>
              <a:rPr lang="ja-JP" altLang="en-US" sz="2600" dirty="0">
                <a:solidFill>
                  <a:srgbClr val="FF0066"/>
                </a:solidFill>
              </a:rPr>
              <a:t>　　Ｃａｒｅ　　　・・・　注意深く</a:t>
            </a:r>
            <a:endParaRPr lang="en-US" altLang="ja-JP" sz="2600" dirty="0">
              <a:solidFill>
                <a:srgbClr val="FF0066"/>
              </a:solidFill>
            </a:endParaRPr>
          </a:p>
          <a:p>
            <a:pPr>
              <a:buNone/>
            </a:pPr>
            <a:r>
              <a:rPr kumimoji="1" lang="ja-JP" altLang="en-US" sz="2800" dirty="0">
                <a:solidFill>
                  <a:srgbClr val="FF0066"/>
                </a:solidFill>
              </a:rPr>
              <a:t>◎ＵＰ　ＴＯ　ＹＯＵ</a:t>
            </a:r>
            <a:endParaRPr kumimoji="1" lang="en-US" altLang="ja-JP" sz="2800" dirty="0">
              <a:solidFill>
                <a:srgbClr val="FF0066"/>
              </a:solidFill>
            </a:endParaRPr>
          </a:p>
          <a:p>
            <a:pPr>
              <a:buNone/>
            </a:pPr>
            <a:r>
              <a:rPr lang="ja-JP" altLang="en-US" sz="2800" dirty="0">
                <a:solidFill>
                  <a:srgbClr val="FF0066"/>
                </a:solidFill>
              </a:rPr>
              <a:t>　　</a:t>
            </a:r>
            <a:r>
              <a:rPr lang="ja-JP" altLang="en-US" sz="2600" dirty="0">
                <a:solidFill>
                  <a:srgbClr val="FF0066"/>
                </a:solidFill>
              </a:rPr>
              <a:t>チャンスはあげます。</a:t>
            </a:r>
            <a:endParaRPr lang="en-US" altLang="ja-JP" sz="2600" dirty="0">
              <a:solidFill>
                <a:srgbClr val="FF0066"/>
              </a:solidFill>
            </a:endParaRPr>
          </a:p>
          <a:p>
            <a:pPr>
              <a:buNone/>
            </a:pPr>
            <a:r>
              <a:rPr lang="ja-JP" altLang="en-US" sz="2600" dirty="0">
                <a:solidFill>
                  <a:srgbClr val="FF0066"/>
                </a:solidFill>
              </a:rPr>
              <a:t>　　ただ、それをものにするかどうかはあなた次第ですよ。</a:t>
            </a:r>
            <a:endParaRPr lang="en-US" altLang="ja-JP" sz="2600" dirty="0">
              <a:solidFill>
                <a:srgbClr val="FF0066"/>
              </a:solidFill>
            </a:endParaRPr>
          </a:p>
          <a:p>
            <a:pPr>
              <a:buNone/>
            </a:pPr>
            <a:r>
              <a:rPr kumimoji="1" lang="ja-JP" altLang="en-US" sz="2800" dirty="0">
                <a:solidFill>
                  <a:srgbClr val="FF0066"/>
                </a:solidFill>
              </a:rPr>
              <a:t>◎１／１の意識か　１／１００の意識か</a:t>
            </a:r>
            <a:endParaRPr kumimoji="1" lang="en-US" altLang="ja-JP" sz="2800" dirty="0">
              <a:solidFill>
                <a:srgbClr val="FF0066"/>
              </a:solidFill>
            </a:endParaRPr>
          </a:p>
          <a:p>
            <a:pPr>
              <a:buNone/>
            </a:pPr>
            <a:r>
              <a:rPr lang="ja-JP" altLang="en-US" sz="2800" dirty="0">
                <a:solidFill>
                  <a:srgbClr val="FF0066"/>
                </a:solidFill>
              </a:rPr>
              <a:t>◎できるようになるまで繰り返す　</a:t>
            </a:r>
            <a:endParaRPr lang="en-US" altLang="ja-JP" sz="2800" dirty="0">
              <a:solidFill>
                <a:srgbClr val="FF0066"/>
              </a:solidFill>
            </a:endParaRPr>
          </a:p>
          <a:p>
            <a:pPr>
              <a:buNone/>
            </a:pPr>
            <a:r>
              <a:rPr kumimoji="1" lang="ja-JP" altLang="en-US" sz="2800" dirty="0">
                <a:solidFill>
                  <a:srgbClr val="FF0066"/>
                </a:solidFill>
              </a:rPr>
              <a:t>◎限界を設けない　</a:t>
            </a:r>
            <a:r>
              <a:rPr kumimoji="1" lang="ja-JP" altLang="en-US" sz="2600" dirty="0">
                <a:solidFill>
                  <a:srgbClr val="FF0066"/>
                </a:solidFill>
              </a:rPr>
              <a:t>＝途中であきらめず可能性を信じる</a:t>
            </a:r>
            <a:endParaRPr kumimoji="1" lang="ja-JP" altLang="en-US" sz="2600" dirty="0"/>
          </a:p>
        </p:txBody>
      </p:sp>
      <p:sp>
        <p:nvSpPr>
          <p:cNvPr id="4" name="円/楕円 3"/>
          <p:cNvSpPr/>
          <p:nvPr/>
        </p:nvSpPr>
        <p:spPr>
          <a:xfrm>
            <a:off x="4932040" y="1772816"/>
            <a:ext cx="3312368" cy="151216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2800" dirty="0">
                <a:solidFill>
                  <a:srgbClr val="002060"/>
                </a:solidFill>
                <a:latin typeface="HGP創英角ﾎﾟｯﾌﾟ体" pitchFamily="50" charset="-128"/>
                <a:ea typeface="HGP創英角ﾎﾟｯﾌﾟ体" pitchFamily="50" charset="-128"/>
              </a:rPr>
              <a:t>物</a:t>
            </a:r>
            <a:r>
              <a:rPr lang="ja-JP" altLang="en-US" sz="2800" dirty="0">
                <a:solidFill>
                  <a:srgbClr val="C00000"/>
                </a:solidFill>
                <a:latin typeface="HGP創英角ﾎﾟｯﾌﾟ体" pitchFamily="50" charset="-128"/>
                <a:ea typeface="HGP創英角ﾎﾟｯﾌﾟ体" pitchFamily="50" charset="-128"/>
              </a:rPr>
              <a:t>に対しても</a:t>
            </a:r>
            <a:endParaRPr lang="en-US" altLang="ja-JP" sz="2800" dirty="0">
              <a:solidFill>
                <a:srgbClr val="C00000"/>
              </a:solidFill>
              <a:latin typeface="HGP創英角ﾎﾟｯﾌﾟ体" pitchFamily="50" charset="-128"/>
              <a:ea typeface="HGP創英角ﾎﾟｯﾌﾟ体" pitchFamily="50" charset="-128"/>
            </a:endParaRPr>
          </a:p>
          <a:p>
            <a:pPr algn="ctr"/>
            <a:r>
              <a:rPr kumimoji="1" lang="ja-JP" altLang="en-US" sz="2800" dirty="0">
                <a:solidFill>
                  <a:srgbClr val="FFC000"/>
                </a:solidFill>
                <a:latin typeface="HGP創英角ﾎﾟｯﾌﾟ体" pitchFamily="50" charset="-128"/>
                <a:ea typeface="HGP創英角ﾎﾟｯﾌﾟ体" pitchFamily="50" charset="-128"/>
              </a:rPr>
              <a:t>人</a:t>
            </a:r>
            <a:r>
              <a:rPr kumimoji="1" lang="ja-JP" altLang="en-US" sz="2800" dirty="0">
                <a:solidFill>
                  <a:srgbClr val="C00000"/>
                </a:solidFill>
                <a:latin typeface="HGP創英角ﾎﾟｯﾌﾟ体" pitchFamily="50" charset="-128"/>
                <a:ea typeface="HGP創英角ﾎﾟｯﾌﾟ体" pitchFamily="50" charset="-128"/>
              </a:rPr>
              <a:t>に対しても</a:t>
            </a:r>
          </a:p>
        </p:txBody>
      </p:sp>
    </p:spTree>
    <p:extLst>
      <p:ext uri="{BB962C8B-B14F-4D97-AF65-F5344CB8AC3E}">
        <p14:creationId xmlns:p14="http://schemas.microsoft.com/office/powerpoint/2010/main" val="417519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2700000" scaled="1"/>
            <a:tileRect/>
          </a:gradFill>
        </p:spPr>
        <p:txBody>
          <a:bodyPr>
            <a:normAutofit/>
          </a:bodyPr>
          <a:lstStyle/>
          <a:p>
            <a:r>
              <a:rPr lang="ja-JP" altLang="en-US" dirty="0"/>
              <a:t>１８</a:t>
            </a:r>
            <a:r>
              <a:rPr kumimoji="1" lang="ja-JP" altLang="en-US" dirty="0"/>
              <a:t>　偶然の仕事で貴重な体験</a:t>
            </a:r>
          </a:p>
        </p:txBody>
      </p:sp>
      <p:sp>
        <p:nvSpPr>
          <p:cNvPr id="3" name="コンテンツ プレースホルダ 2"/>
          <p:cNvSpPr>
            <a:spLocks noGrp="1"/>
          </p:cNvSpPr>
          <p:nvPr>
            <p:ph idx="1"/>
          </p:nvPr>
        </p:nvSpPr>
        <p:spPr/>
        <p:txBody>
          <a:bodyPr>
            <a:normAutofit/>
          </a:bodyPr>
          <a:lstStyle/>
          <a:p>
            <a:pPr>
              <a:buNone/>
            </a:pPr>
            <a:r>
              <a:rPr kumimoji="1" lang="ja-JP" altLang="en-US" sz="2400" b="1" dirty="0">
                <a:latin typeface="+mj-ea"/>
                <a:ea typeface="+mj-ea"/>
              </a:rPr>
              <a:t>☆大学３年生のとき＝偶然にも大学の掲示板で見つけたバイト</a:t>
            </a:r>
            <a:endParaRPr kumimoji="1" lang="en-US" altLang="ja-JP" sz="2400" b="1" dirty="0">
              <a:latin typeface="+mj-ea"/>
              <a:ea typeface="+mj-ea"/>
            </a:endParaRPr>
          </a:p>
          <a:p>
            <a:pPr>
              <a:buNone/>
            </a:pPr>
            <a:endParaRPr lang="en-US" altLang="ja-JP" sz="1200" dirty="0"/>
          </a:p>
          <a:p>
            <a:pPr>
              <a:buNone/>
            </a:pPr>
            <a:r>
              <a:rPr lang="ja-JP" altLang="en-US" sz="2400" dirty="0">
                <a:latin typeface="+mj-ea"/>
                <a:ea typeface="+mj-ea"/>
              </a:rPr>
              <a:t>・面白そうだ・・・　という比較的安易な動機から応募</a:t>
            </a:r>
            <a:endParaRPr lang="en-US" altLang="ja-JP" sz="2400" dirty="0">
              <a:latin typeface="+mj-ea"/>
              <a:ea typeface="+mj-ea"/>
            </a:endParaRPr>
          </a:p>
          <a:p>
            <a:pPr>
              <a:buNone/>
            </a:pPr>
            <a:r>
              <a:rPr lang="ja-JP" altLang="en-US" sz="2400" dirty="0">
                <a:latin typeface="+mj-ea"/>
                <a:ea typeface="+mj-ea"/>
              </a:rPr>
              <a:t>・やがて、環境庁の方から</a:t>
            </a:r>
            <a:endParaRPr lang="en-US" altLang="ja-JP" sz="2400" dirty="0">
              <a:latin typeface="+mj-ea"/>
              <a:ea typeface="+mj-ea"/>
            </a:endParaRPr>
          </a:p>
          <a:p>
            <a:pPr>
              <a:buNone/>
            </a:pPr>
            <a:r>
              <a:rPr lang="ja-JP" altLang="en-US" sz="2400" dirty="0">
                <a:solidFill>
                  <a:srgbClr val="800080"/>
                </a:solidFill>
                <a:latin typeface="+mj-ea"/>
                <a:ea typeface="+mj-ea"/>
              </a:rPr>
              <a:t>　「学生諸君、ようこそ、富士山の美化清掃活動へお越し下された。しかし、</a:t>
            </a:r>
            <a:r>
              <a:rPr lang="ja-JP" altLang="en-US" sz="2400" dirty="0">
                <a:solidFill>
                  <a:srgbClr val="FF0066"/>
                </a:solidFill>
                <a:latin typeface="+mj-ea"/>
                <a:ea typeface="+mj-ea"/>
              </a:rPr>
              <a:t>君たち、いいか、これはアソビではない。シゴトである。</a:t>
            </a:r>
            <a:r>
              <a:rPr lang="ja-JP" altLang="en-US" sz="2400" dirty="0">
                <a:solidFill>
                  <a:srgbClr val="800080"/>
                </a:solidFill>
                <a:latin typeface="+mj-ea"/>
                <a:ea typeface="+mj-ea"/>
              </a:rPr>
              <a:t>我々環境庁の職員は、国民から大切な国有財産である国立公園を未来永劫</a:t>
            </a:r>
            <a:r>
              <a:rPr lang="ja-JP" altLang="en-US" sz="2400" dirty="0">
                <a:solidFill>
                  <a:srgbClr val="FF0066"/>
                </a:solidFill>
                <a:latin typeface="+mj-ea"/>
                <a:ea typeface="+mj-ea"/>
              </a:rPr>
              <a:t>美しく保つ貴重な使命</a:t>
            </a:r>
            <a:r>
              <a:rPr lang="ja-JP" altLang="en-US" sz="2400" dirty="0">
                <a:solidFill>
                  <a:srgbClr val="800080"/>
                </a:solidFill>
                <a:latin typeface="+mj-ea"/>
                <a:ea typeface="+mj-ea"/>
              </a:rPr>
              <a:t>を負っている。そのことに誇りをもってシゴトをしている。ぜひ、その使命をもって、</a:t>
            </a:r>
            <a:r>
              <a:rPr lang="ja-JP" altLang="en-US" sz="2400" dirty="0">
                <a:solidFill>
                  <a:srgbClr val="FF0066"/>
                </a:solidFill>
                <a:latin typeface="+mj-ea"/>
                <a:ea typeface="+mj-ea"/>
              </a:rPr>
              <a:t>真剣に富士山の清掃活動に取り組んで</a:t>
            </a:r>
            <a:r>
              <a:rPr lang="ja-JP" altLang="en-US" sz="2400" dirty="0">
                <a:solidFill>
                  <a:srgbClr val="800080"/>
                </a:solidFill>
                <a:latin typeface="+mj-ea"/>
                <a:ea typeface="+mj-ea"/>
              </a:rPr>
              <a:t>いただきたい。」　　</a:t>
            </a:r>
            <a:r>
              <a:rPr lang="ja-JP" altLang="en-US" sz="2400" dirty="0">
                <a:latin typeface="+mj-ea"/>
                <a:ea typeface="+mj-ea"/>
              </a:rPr>
              <a:t>　　これを聞いて　汗　汗　汗</a:t>
            </a:r>
            <a:r>
              <a:rPr kumimoji="1" lang="ja-JP" altLang="en-US" sz="2400" dirty="0">
                <a:latin typeface="+mj-ea"/>
                <a:ea typeface="+mj-ea"/>
              </a:rPr>
              <a:t>　</a:t>
            </a:r>
            <a:r>
              <a:rPr kumimoji="1" lang="ja-JP" altLang="en-US" sz="2400" b="1" dirty="0">
                <a:latin typeface="+mj-ea"/>
                <a:ea typeface="+mj-ea"/>
              </a:rPr>
              <a:t>　　　</a:t>
            </a:r>
            <a:endParaRPr kumimoji="1" lang="en-US" altLang="ja-JP" sz="2400" b="1" dirty="0">
              <a:effectLst>
                <a:glow rad="228600">
                  <a:schemeClr val="accent3">
                    <a:satMod val="175000"/>
                    <a:alpha val="40000"/>
                  </a:schemeClr>
                </a:glow>
              </a:effectLst>
              <a:latin typeface="+mj-ea"/>
              <a:ea typeface="+mj-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コンテンツ プレースホルダ 2"/>
          <p:cNvSpPr>
            <a:spLocks noGrp="1"/>
          </p:cNvSpPr>
          <p:nvPr>
            <p:ph idx="1"/>
          </p:nvPr>
        </p:nvSpPr>
        <p:spPr>
          <a:xfrm>
            <a:off x="500063" y="1500188"/>
            <a:ext cx="8229600" cy="4525962"/>
          </a:xfrm>
        </p:spPr>
        <p:txBody>
          <a:bodyPr>
            <a:normAutofit fontScale="92500" lnSpcReduction="20000"/>
          </a:bodyPr>
          <a:lstStyle/>
          <a:p>
            <a:pPr eaLnBrk="1" hangingPunct="1">
              <a:buFont typeface="Arial" charset="0"/>
              <a:buNone/>
            </a:pPr>
            <a:r>
              <a:rPr lang="ja-JP" altLang="en-US" sz="2000" dirty="0">
                <a:solidFill>
                  <a:srgbClr val="00B050"/>
                </a:solidFill>
                <a:effectLst>
                  <a:glow rad="228600">
                    <a:schemeClr val="accent3">
                      <a:satMod val="175000"/>
                      <a:alpha val="40000"/>
                    </a:schemeClr>
                  </a:glow>
                </a:effectLst>
                <a:latin typeface="HGS創英角ｺﾞｼｯｸUB" pitchFamily="50" charset="-128"/>
                <a:ea typeface="HGS創英角ｺﾞｼｯｸUB" pitchFamily="50" charset="-128"/>
              </a:rPr>
              <a:t>☆特定社会保険労務士　（略称　社労士）　</a:t>
            </a:r>
            <a:endParaRPr lang="en-US" altLang="ja-JP" sz="2000" dirty="0">
              <a:solidFill>
                <a:srgbClr val="00B050"/>
              </a:solidFill>
              <a:effectLst>
                <a:glow rad="228600">
                  <a:schemeClr val="accent3">
                    <a:satMod val="175000"/>
                    <a:alpha val="40000"/>
                  </a:schemeClr>
                </a:glow>
              </a:effectLst>
              <a:latin typeface="HGS創英角ｺﾞｼｯｸUB" pitchFamily="50" charset="-128"/>
              <a:ea typeface="HGS創英角ｺﾞｼｯｸUB" pitchFamily="50" charset="-128"/>
            </a:endParaRPr>
          </a:p>
          <a:p>
            <a:pPr eaLnBrk="1" hangingPunct="1">
              <a:buFont typeface="Arial" charset="0"/>
              <a:buNone/>
            </a:pPr>
            <a:r>
              <a:rPr lang="ja-JP" altLang="en-US" sz="2000" dirty="0">
                <a:solidFill>
                  <a:srgbClr val="00B050"/>
                </a:solidFill>
                <a:effectLst>
                  <a:glow rad="228600">
                    <a:schemeClr val="accent3">
                      <a:satMod val="175000"/>
                      <a:alpha val="40000"/>
                    </a:schemeClr>
                  </a:glow>
                </a:effectLst>
                <a:latin typeface="HGS創英角ｺﾞｼｯｸUB" pitchFamily="50" charset="-128"/>
                <a:ea typeface="HGS創英角ｺﾞｼｯｸUB" pitchFamily="50" charset="-128"/>
              </a:rPr>
              <a:t>　キャリアコンサルタント</a:t>
            </a:r>
            <a:endParaRPr lang="en-US" altLang="ja-JP" sz="2000" dirty="0">
              <a:solidFill>
                <a:srgbClr val="00B050"/>
              </a:solidFill>
              <a:effectLst>
                <a:glow rad="228600">
                  <a:schemeClr val="accent3">
                    <a:satMod val="175000"/>
                    <a:alpha val="40000"/>
                  </a:schemeClr>
                </a:glow>
              </a:effectLst>
              <a:latin typeface="HGS創英角ｺﾞｼｯｸUB" pitchFamily="50" charset="-128"/>
              <a:ea typeface="HGS創英角ｺﾞｼｯｸUB" pitchFamily="50" charset="-128"/>
            </a:endParaRPr>
          </a:p>
          <a:p>
            <a:pPr eaLnBrk="1" hangingPunct="1">
              <a:buFont typeface="Arial" charset="0"/>
              <a:buNone/>
            </a:pPr>
            <a:r>
              <a:rPr lang="ja-JP" altLang="en-US" sz="2000" dirty="0">
                <a:latin typeface="HGS創英角ｺﾞｼｯｸUB" pitchFamily="50" charset="-128"/>
                <a:ea typeface="HGS創英角ｺﾞｼｯｸUB" pitchFamily="50" charset="-128"/>
              </a:rPr>
              <a:t>　</a:t>
            </a:r>
            <a:endParaRPr lang="en-US" altLang="ja-JP" sz="2000" dirty="0">
              <a:latin typeface="HGS創英角ｺﾞｼｯｸUB" pitchFamily="50" charset="-128"/>
              <a:ea typeface="HGS創英角ｺﾞｼｯｸUB" pitchFamily="50" charset="-128"/>
            </a:endParaRPr>
          </a:p>
          <a:p>
            <a:pPr eaLnBrk="1" hangingPunct="1">
              <a:buFont typeface="Arial" charset="0"/>
              <a:buNone/>
            </a:pPr>
            <a:r>
              <a:rPr lang="ja-JP" altLang="en-US" sz="2400" dirty="0">
                <a:latin typeface="HGS創英角ｺﾞｼｯｸUB" pitchFamily="50" charset="-128"/>
                <a:ea typeface="HGS創英角ｺﾞｼｯｸUB" pitchFamily="50" charset="-128"/>
              </a:rPr>
              <a:t>　　①運営　　　・・・　国家資格者、独立開業事務所</a:t>
            </a:r>
            <a:endParaRPr lang="en-US" altLang="ja-JP" sz="2400" dirty="0">
              <a:latin typeface="HGS創英角ｺﾞｼｯｸUB" pitchFamily="50" charset="-128"/>
              <a:ea typeface="HGS創英角ｺﾞｼｯｸUB" pitchFamily="50" charset="-128"/>
            </a:endParaRPr>
          </a:p>
          <a:p>
            <a:pPr eaLnBrk="1" hangingPunct="1">
              <a:buFont typeface="Arial" charset="0"/>
              <a:buNone/>
            </a:pPr>
            <a:r>
              <a:rPr lang="ja-JP" altLang="en-US" sz="2400" dirty="0">
                <a:latin typeface="HGS創英角ｺﾞｼｯｸUB" pitchFamily="50" charset="-128"/>
                <a:ea typeface="HGS創英角ｺﾞｼｯｸUB" pitchFamily="50" charset="-128"/>
              </a:rPr>
              <a:t>　　②仕事の内容・・・　働く人の職場の</a:t>
            </a:r>
            <a:r>
              <a:rPr lang="ja-JP" altLang="en-US" sz="2400" dirty="0">
                <a:solidFill>
                  <a:srgbClr val="00B0F0"/>
                </a:solidFill>
                <a:latin typeface="HGS創英角ｺﾞｼｯｸUB" pitchFamily="50" charset="-128"/>
                <a:ea typeface="HGS創英角ｺﾞｼｯｸUB" pitchFamily="50" charset="-128"/>
              </a:rPr>
              <a:t>労務管理</a:t>
            </a:r>
            <a:endParaRPr lang="en-US" altLang="ja-JP" sz="2400" dirty="0">
              <a:solidFill>
                <a:srgbClr val="00B0F0"/>
              </a:solidFill>
              <a:latin typeface="HGS創英角ｺﾞｼｯｸUB" pitchFamily="50" charset="-128"/>
              <a:ea typeface="HGS創英角ｺﾞｼｯｸUB" pitchFamily="50" charset="-128"/>
            </a:endParaRPr>
          </a:p>
          <a:p>
            <a:pPr eaLnBrk="1" hangingPunct="1">
              <a:buFont typeface="Arial" charset="0"/>
              <a:buNone/>
            </a:pPr>
            <a:r>
              <a:rPr lang="ja-JP" altLang="en-US" sz="2400" dirty="0">
                <a:latin typeface="HGS創英角ｺﾞｼｯｸUB" pitchFamily="50" charset="-128"/>
                <a:ea typeface="HGS創英角ｺﾞｼｯｸUB" pitchFamily="50" charset="-128"/>
              </a:rPr>
              <a:t>　　　　　　　　　　　　国民の皆様の年金手続き等</a:t>
            </a:r>
            <a:endParaRPr lang="en-US" altLang="ja-JP" sz="2400" dirty="0">
              <a:latin typeface="HGS創英角ｺﾞｼｯｸUB" pitchFamily="50" charset="-128"/>
              <a:ea typeface="HGS創英角ｺﾞｼｯｸUB" pitchFamily="50" charset="-128"/>
            </a:endParaRPr>
          </a:p>
          <a:p>
            <a:pPr eaLnBrk="1" hangingPunct="1">
              <a:buFont typeface="Arial" charset="0"/>
              <a:buNone/>
            </a:pPr>
            <a:r>
              <a:rPr lang="ja-JP" altLang="en-US" sz="2400" dirty="0">
                <a:latin typeface="HGS創英角ｺﾞｼｯｸUB" pitchFamily="50" charset="-128"/>
                <a:ea typeface="HGS創英角ｺﾞｼｯｸUB" pitchFamily="50" charset="-128"/>
              </a:rPr>
              <a:t>　　③普段の仕事・・・　関与先企業を回っての労務管理</a:t>
            </a:r>
            <a:endParaRPr lang="en-US" altLang="ja-JP" sz="2400" dirty="0">
              <a:latin typeface="HGS創英角ｺﾞｼｯｸUB" pitchFamily="50" charset="-128"/>
              <a:ea typeface="HGS創英角ｺﾞｼｯｸUB" pitchFamily="50" charset="-128"/>
            </a:endParaRPr>
          </a:p>
          <a:p>
            <a:pPr eaLnBrk="1" hangingPunct="1">
              <a:buFont typeface="Arial" charset="0"/>
              <a:buNone/>
            </a:pPr>
            <a:r>
              <a:rPr lang="ja-JP" altLang="en-US" sz="2400" dirty="0">
                <a:latin typeface="HGS創英角ｺﾞｼｯｸUB" pitchFamily="50" charset="-128"/>
                <a:ea typeface="HGS創英角ｺﾞｼｯｸUB" pitchFamily="50" charset="-128"/>
              </a:rPr>
              <a:t>　　　　　　　　　　　　</a:t>
            </a:r>
            <a:r>
              <a:rPr lang="ja-JP" altLang="en-US" sz="2400" dirty="0">
                <a:solidFill>
                  <a:srgbClr val="78E626"/>
                </a:solidFill>
                <a:latin typeface="HGS創英角ｺﾞｼｯｸUB" pitchFamily="50" charset="-128"/>
                <a:ea typeface="HGS創英角ｺﾞｼｯｸUB" pitchFamily="50" charset="-128"/>
              </a:rPr>
              <a:t>キャリア相談やキャリア教育</a:t>
            </a:r>
            <a:endParaRPr lang="en-US" altLang="ja-JP" sz="2400" dirty="0">
              <a:solidFill>
                <a:srgbClr val="78E626"/>
              </a:solidFill>
              <a:latin typeface="HGS創英角ｺﾞｼｯｸUB" pitchFamily="50" charset="-128"/>
              <a:ea typeface="HGS創英角ｺﾞｼｯｸUB" pitchFamily="50" charset="-128"/>
            </a:endParaRPr>
          </a:p>
          <a:p>
            <a:pPr eaLnBrk="1" hangingPunct="1">
              <a:buFont typeface="Arial" charset="0"/>
              <a:buNone/>
            </a:pPr>
            <a:r>
              <a:rPr lang="ja-JP" altLang="en-US" sz="2400" dirty="0">
                <a:latin typeface="HGS創英角ｺﾞｼｯｸUB" pitchFamily="50" charset="-128"/>
                <a:ea typeface="HGS創英角ｺﾞｼｯｸUB" pitchFamily="50" charset="-128"/>
              </a:rPr>
              <a:t>　　　　　　　　　　　　</a:t>
            </a:r>
            <a:endParaRPr lang="en-US" altLang="ja-JP" sz="2400" dirty="0">
              <a:latin typeface="HGS創英角ｺﾞｼｯｸUB" pitchFamily="50" charset="-128"/>
              <a:ea typeface="HGS創英角ｺﾞｼｯｸUB" pitchFamily="50" charset="-128"/>
            </a:endParaRPr>
          </a:p>
          <a:p>
            <a:pPr>
              <a:buNone/>
            </a:pPr>
            <a:r>
              <a:rPr lang="ja-JP" altLang="en-US" sz="2400" dirty="0">
                <a:latin typeface="HGS創英角ｺﾞｼｯｸUB" pitchFamily="50" charset="-128"/>
                <a:ea typeface="HGS創英角ｺﾞｼｯｸUB" pitchFamily="50" charset="-128"/>
              </a:rPr>
              <a:t>　　　</a:t>
            </a:r>
            <a:r>
              <a:rPr lang="ja-JP" altLang="en-US" sz="2400" b="1" dirty="0">
                <a:solidFill>
                  <a:srgbClr val="7030A0"/>
                </a:solidFill>
                <a:latin typeface="HGS創英角ｺﾞｼｯｸUB" pitchFamily="50" charset="-128"/>
                <a:ea typeface="HGS創英角ｺﾞｼｯｸUB" pitchFamily="50" charset="-128"/>
              </a:rPr>
              <a:t>関与先企業数約６０社　（１日平均約３社程度訪問）</a:t>
            </a:r>
            <a:endParaRPr lang="en-US" altLang="ja-JP" sz="1800" b="1" dirty="0">
              <a:solidFill>
                <a:srgbClr val="7030A0"/>
              </a:solidFill>
              <a:latin typeface="HGP創英角ｺﾞｼｯｸUB" pitchFamily="50" charset="-128"/>
              <a:ea typeface="HGP創英角ｺﾞｼｯｸUB" pitchFamily="50" charset="-128"/>
            </a:endParaRPr>
          </a:p>
          <a:p>
            <a:pPr eaLnBrk="1" hangingPunct="1">
              <a:buFont typeface="Arial" charset="0"/>
              <a:buNone/>
            </a:pPr>
            <a:r>
              <a:rPr lang="ja-JP" altLang="en-US" sz="2400" dirty="0">
                <a:latin typeface="HGS創英角ｺﾞｼｯｸUB" pitchFamily="50" charset="-128"/>
                <a:ea typeface="HGS創英角ｺﾞｼｯｸUB" pitchFamily="50" charset="-128"/>
              </a:rPr>
              <a:t>　　　約５０法令ほどの労働社会保険諸法令に基づき管理</a:t>
            </a:r>
            <a:endParaRPr lang="en-US" altLang="ja-JP" sz="2400" dirty="0">
              <a:latin typeface="HGS創英角ｺﾞｼｯｸUB" pitchFamily="50" charset="-128"/>
              <a:ea typeface="HGS創英角ｺﾞｼｯｸUB" pitchFamily="50" charset="-128"/>
            </a:endParaRPr>
          </a:p>
          <a:p>
            <a:pPr eaLnBrk="1" hangingPunct="1">
              <a:buFont typeface="Arial" charset="0"/>
              <a:buNone/>
            </a:pPr>
            <a:r>
              <a:rPr lang="ja-JP" altLang="en-US" sz="2400" dirty="0">
                <a:latin typeface="HGS創英角ｺﾞｼｯｸUB" pitchFamily="50" charset="-128"/>
                <a:ea typeface="HGS創英角ｺﾞｼｯｸUB" pitchFamily="50" charset="-128"/>
              </a:rPr>
              <a:t>　　　人事アドバイザー（採用面接、人材育成支援　等）</a:t>
            </a:r>
            <a:endParaRPr lang="en-US" altLang="ja-JP" sz="2400" dirty="0">
              <a:latin typeface="HGS創英角ｺﾞｼｯｸUB" pitchFamily="50" charset="-128"/>
              <a:ea typeface="HGS創英角ｺﾞｼｯｸUB" pitchFamily="50" charset="-128"/>
            </a:endParaRPr>
          </a:p>
          <a:p>
            <a:pPr eaLnBrk="1" hangingPunct="1">
              <a:buFont typeface="Arial" charset="0"/>
              <a:buNone/>
            </a:pPr>
            <a:r>
              <a:rPr lang="ja-JP" altLang="en-US" sz="2400" b="1" dirty="0">
                <a:solidFill>
                  <a:srgbClr val="00B050"/>
                </a:solidFill>
                <a:latin typeface="HGS創英角ｺﾞｼｯｸUB" pitchFamily="50" charset="-128"/>
                <a:ea typeface="HGS創英角ｺﾞｼｯｸUB" pitchFamily="50" charset="-128"/>
              </a:rPr>
              <a:t>　　　</a:t>
            </a:r>
            <a:r>
              <a:rPr lang="ja-JP" altLang="en-US" sz="2400" dirty="0">
                <a:solidFill>
                  <a:srgbClr val="FF0000"/>
                </a:solidFill>
                <a:latin typeface="HGS創英角ｺﾞｼｯｸUB" pitchFamily="50" charset="-128"/>
                <a:ea typeface="HGS創英角ｺﾞｼｯｸUB" pitchFamily="50" charset="-128"/>
              </a:rPr>
              <a:t>個別労働紛争の防止や円満解決</a:t>
            </a:r>
            <a:r>
              <a:rPr lang="ja-JP" altLang="en-US" sz="2400" b="1" dirty="0">
                <a:solidFill>
                  <a:srgbClr val="00B050"/>
                </a:solidFill>
                <a:latin typeface="HGS創英角ｺﾞｼｯｸUB" pitchFamily="50" charset="-128"/>
                <a:ea typeface="HGS創英角ｺﾞｼｯｸUB" pitchFamily="50" charset="-128"/>
              </a:rPr>
              <a:t>　　</a:t>
            </a:r>
            <a:endParaRPr lang="ja-JP" altLang="en-US" sz="2800" dirty="0"/>
          </a:p>
        </p:txBody>
      </p:sp>
      <p:sp>
        <p:nvSpPr>
          <p:cNvPr id="15" name="タイトル 1"/>
          <p:cNvSpPr txBox="1">
            <a:spLocks noGrp="1"/>
          </p:cNvSpPr>
          <p:nvPr>
            <p:ph type="title"/>
          </p:nvPr>
        </p:nvSpPr>
        <p:spPr>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2700000" scaled="1"/>
            <a:tileRect/>
          </a:gra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dirty="0"/>
              <a:t>１</a:t>
            </a:r>
            <a:r>
              <a:rPr kumimoji="1" lang="ja-JP" altLang="en-US" sz="4400" b="0" i="0" u="none" strike="noStrike" kern="1200" cap="none" spc="0" normalizeH="0" baseline="0" noProof="0" dirty="0">
                <a:ln>
                  <a:noFill/>
                </a:ln>
                <a:solidFill>
                  <a:schemeClr val="tx1"/>
                </a:solidFill>
                <a:effectLst/>
                <a:uLnTx/>
                <a:uFillTx/>
                <a:latin typeface="+mj-lt"/>
                <a:ea typeface="+mj-ea"/>
                <a:cs typeface="+mj-cs"/>
              </a:rPr>
              <a:t>　自己紹介</a:t>
            </a:r>
          </a:p>
        </p:txBody>
      </p:sp>
    </p:spTree>
    <p:extLst>
      <p:ext uri="{BB962C8B-B14F-4D97-AF65-F5344CB8AC3E}">
        <p14:creationId xmlns:p14="http://schemas.microsoft.com/office/powerpoint/2010/main" val="1624650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764704"/>
            <a:ext cx="7560840" cy="5670630"/>
          </a:xfrm>
          <a:prstGeom prst="rect">
            <a:avLst/>
          </a:prstGeom>
        </p:spPr>
      </p:pic>
    </p:spTree>
    <p:extLst>
      <p:ext uri="{BB962C8B-B14F-4D97-AF65-F5344CB8AC3E}">
        <p14:creationId xmlns:p14="http://schemas.microsoft.com/office/powerpoint/2010/main" val="1606083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950" y="1162050"/>
            <a:ext cx="8166100" cy="4533900"/>
          </a:xfrm>
          <a:prstGeom prst="rect">
            <a:avLst/>
          </a:prstGeom>
        </p:spPr>
      </p:pic>
    </p:spTree>
    <p:extLst>
      <p:ext uri="{BB962C8B-B14F-4D97-AF65-F5344CB8AC3E}">
        <p14:creationId xmlns:p14="http://schemas.microsoft.com/office/powerpoint/2010/main" val="1932551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476671"/>
            <a:ext cx="7992887" cy="5994665"/>
          </a:xfrm>
          <a:prstGeom prst="rect">
            <a:avLst/>
          </a:prstGeom>
        </p:spPr>
      </p:pic>
    </p:spTree>
    <p:extLst>
      <p:ext uri="{BB962C8B-B14F-4D97-AF65-F5344CB8AC3E}">
        <p14:creationId xmlns:p14="http://schemas.microsoft.com/office/powerpoint/2010/main" val="595856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4001"/>
            <a:ext cx="9144000" cy="6249998"/>
          </a:xfrm>
          <a:prstGeom prst="rect">
            <a:avLst/>
          </a:prstGeom>
        </p:spPr>
      </p:pic>
    </p:spTree>
    <p:extLst>
      <p:ext uri="{BB962C8B-B14F-4D97-AF65-F5344CB8AC3E}">
        <p14:creationId xmlns:p14="http://schemas.microsoft.com/office/powerpoint/2010/main" val="2445593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571500"/>
            <a:ext cx="7620000" cy="5715000"/>
          </a:xfrm>
          <a:prstGeom prst="rect">
            <a:avLst/>
          </a:prstGeom>
        </p:spPr>
      </p:pic>
    </p:spTree>
    <p:extLst>
      <p:ext uri="{BB962C8B-B14F-4D97-AF65-F5344CB8AC3E}">
        <p14:creationId xmlns:p14="http://schemas.microsoft.com/office/powerpoint/2010/main" val="3105197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コンテンツ プレースホルダ 2"/>
          <p:cNvSpPr>
            <a:spLocks noGrp="1"/>
          </p:cNvSpPr>
          <p:nvPr>
            <p:ph idx="1"/>
          </p:nvPr>
        </p:nvSpPr>
        <p:spPr>
          <a:xfrm>
            <a:off x="500063" y="1500188"/>
            <a:ext cx="8229600" cy="4525962"/>
          </a:xfrm>
        </p:spPr>
        <p:style>
          <a:lnRef idx="1">
            <a:schemeClr val="accent6"/>
          </a:lnRef>
          <a:fillRef idx="2">
            <a:schemeClr val="accent6"/>
          </a:fillRef>
          <a:effectRef idx="1">
            <a:schemeClr val="accent6"/>
          </a:effectRef>
          <a:fontRef idx="minor">
            <a:schemeClr val="dk1"/>
          </a:fontRef>
        </p:style>
        <p:txBody>
          <a:bodyPr>
            <a:normAutofit/>
          </a:bodyPr>
          <a:lstStyle/>
          <a:p>
            <a:pPr eaLnBrk="1" hangingPunct="1">
              <a:buFont typeface="Arial" charset="0"/>
              <a:buNone/>
            </a:pPr>
            <a:r>
              <a:rPr lang="ja-JP" altLang="en-US" sz="2800" dirty="0"/>
              <a:t>☆福沢諭吉先生と北里柴三郎博士のエピソード</a:t>
            </a:r>
            <a:endParaRPr lang="en-US" altLang="ja-JP" sz="2800" dirty="0"/>
          </a:p>
          <a:p>
            <a:pPr eaLnBrk="1" hangingPunct="1">
              <a:buFont typeface="Arial" charset="0"/>
              <a:buNone/>
            </a:pPr>
            <a:r>
              <a:rPr lang="ja-JP" altLang="en-US" sz="2800" dirty="0"/>
              <a:t>　</a:t>
            </a:r>
            <a:r>
              <a:rPr lang="ja-JP" altLang="en-US" sz="1800" dirty="0"/>
              <a:t>ヨーロッパに渡り、細菌学を熱心に研究</a:t>
            </a:r>
            <a:endParaRPr lang="en-US" altLang="ja-JP" sz="1800" dirty="0"/>
          </a:p>
          <a:p>
            <a:pPr eaLnBrk="1" hangingPunct="1">
              <a:buFont typeface="Arial" charset="0"/>
              <a:buNone/>
            </a:pPr>
            <a:r>
              <a:rPr lang="ja-JP" altLang="en-US" sz="1800" dirty="0"/>
              <a:t>　　その後帰国</a:t>
            </a:r>
            <a:endParaRPr lang="en-US" altLang="ja-JP" sz="1800" dirty="0"/>
          </a:p>
          <a:p>
            <a:pPr eaLnBrk="1" hangingPunct="1">
              <a:buFont typeface="Arial" charset="0"/>
              <a:buNone/>
            </a:pPr>
            <a:r>
              <a:rPr lang="ja-JP" altLang="en-US" sz="1800" dirty="0"/>
              <a:t>　　政府が本腰をいれないことに疑念をもち、役所を退職</a:t>
            </a:r>
            <a:endParaRPr lang="en-US" altLang="ja-JP" sz="1800" dirty="0"/>
          </a:p>
          <a:p>
            <a:pPr eaLnBrk="1" hangingPunct="1">
              <a:buFont typeface="Arial" charset="0"/>
              <a:buNone/>
            </a:pPr>
            <a:r>
              <a:rPr lang="ja-JP" altLang="en-US" sz="1800" dirty="0"/>
              <a:t>　　途方に暮れていた時に、サポートをしてくれた　</a:t>
            </a:r>
            <a:endParaRPr lang="en-US" altLang="ja-JP" sz="1800" dirty="0"/>
          </a:p>
          <a:p>
            <a:pPr eaLnBrk="1" hangingPunct="1">
              <a:buFont typeface="Arial" charset="0"/>
              <a:buNone/>
            </a:pPr>
            <a:r>
              <a:rPr lang="ja-JP" altLang="en-US" sz="1800" dirty="0"/>
              <a:t>　　研究所を設立　破傷風の研究などを行っていた</a:t>
            </a:r>
            <a:endParaRPr lang="en-US" altLang="ja-JP" sz="1800" dirty="0"/>
          </a:p>
          <a:p>
            <a:pPr eaLnBrk="1" hangingPunct="1">
              <a:buFont typeface="Arial" charset="0"/>
              <a:buNone/>
            </a:pPr>
            <a:r>
              <a:rPr lang="ja-JP" altLang="en-US" sz="1800" dirty="0"/>
              <a:t>　　ある日のこと、牛乳瓶をお宅へ届けたときに、瓶の口に髪の毛がついていた。これについて烈火のごとく怒り、北里を叱責</a:t>
            </a:r>
            <a:endParaRPr lang="en-US" altLang="ja-JP" sz="1800" dirty="0"/>
          </a:p>
          <a:p>
            <a:pPr eaLnBrk="1" hangingPunct="1">
              <a:buFont typeface="Arial" charset="0"/>
              <a:buNone/>
            </a:pPr>
            <a:r>
              <a:rPr lang="ja-JP" altLang="en-US" sz="1800" dirty="0"/>
              <a:t>　　平謝りする北里　以後は必ず先生の気持ちを無駄にしないように誓約</a:t>
            </a:r>
            <a:endParaRPr lang="en-US" altLang="ja-JP" sz="1800" dirty="0"/>
          </a:p>
          <a:p>
            <a:pPr eaLnBrk="1" hangingPunct="1">
              <a:buFont typeface="Arial" charset="0"/>
              <a:buNone/>
            </a:pPr>
            <a:r>
              <a:rPr lang="ja-JP" altLang="en-US" sz="1800" dirty="0"/>
              <a:t>　　　福澤が死するとき、慶應義塾に「医学部がないこと」を話した。</a:t>
            </a:r>
            <a:endParaRPr lang="en-US" altLang="ja-JP" sz="1800" dirty="0"/>
          </a:p>
          <a:p>
            <a:pPr eaLnBrk="1" hangingPunct="1">
              <a:buFont typeface="Arial" charset="0"/>
              <a:buNone/>
            </a:pPr>
            <a:r>
              <a:rPr lang="ja-JP" altLang="en-US" sz="1800" dirty="0"/>
              <a:t>　　報恩の気持ちで、医学部を創設し、初代医学部長に就任</a:t>
            </a:r>
            <a:endParaRPr lang="en-US" altLang="ja-JP" sz="1800" dirty="0"/>
          </a:p>
          <a:p>
            <a:pPr eaLnBrk="1" hangingPunct="1">
              <a:buFont typeface="Arial" charset="0"/>
              <a:buNone/>
            </a:pPr>
            <a:r>
              <a:rPr lang="ja-JP" altLang="en-US" sz="1800" dirty="0"/>
              <a:t>　　安定的な運営を見守って引退　</a:t>
            </a:r>
            <a:endParaRPr lang="en-US" altLang="ja-JP" sz="1800" b="1" dirty="0">
              <a:solidFill>
                <a:srgbClr val="00B050"/>
              </a:solidFill>
              <a:latin typeface="HGP創英角ｺﾞｼｯｸUB" pitchFamily="50" charset="-128"/>
              <a:ea typeface="HGP創英角ｺﾞｼｯｸUB" pitchFamily="50" charset="-128"/>
            </a:endParaRPr>
          </a:p>
          <a:p>
            <a:pPr eaLnBrk="1" hangingPunct="1">
              <a:buFont typeface="Arial" charset="0"/>
              <a:buNone/>
            </a:pPr>
            <a:endParaRPr lang="ja-JP" altLang="en-US" sz="2800" dirty="0"/>
          </a:p>
        </p:txBody>
      </p:sp>
      <p:sp>
        <p:nvSpPr>
          <p:cNvPr id="15" name="タイトル 1"/>
          <p:cNvSpPr txBox="1">
            <a:spLocks noGrp="1"/>
          </p:cNvSpPr>
          <p:nvPr>
            <p:ph type="title"/>
          </p:nvPr>
        </p:nvSpPr>
        <p:spPr>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2700000" scaled="1"/>
            <a:tileRect/>
          </a:gra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a:ln>
                  <a:noFill/>
                </a:ln>
                <a:solidFill>
                  <a:schemeClr val="tx1"/>
                </a:solidFill>
                <a:effectLst/>
                <a:uLnTx/>
                <a:uFillTx/>
                <a:latin typeface="+mj-lt"/>
                <a:ea typeface="+mj-ea"/>
                <a:cs typeface="+mj-cs"/>
              </a:rPr>
              <a:t>１９　叱責されて改善する　</a:t>
            </a:r>
          </a:p>
        </p:txBody>
      </p:sp>
      <p:pic>
        <p:nvPicPr>
          <p:cNvPr id="3" name="図 2">
            <a:extLst>
              <a:ext uri="{FF2B5EF4-FFF2-40B4-BE49-F238E27FC236}">
                <a16:creationId xmlns:a16="http://schemas.microsoft.com/office/drawing/2014/main" id="{B355A35D-93B6-E58C-38E5-A2D4BB4ADC7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44208" y="2132856"/>
            <a:ext cx="1008112" cy="1396295"/>
          </a:xfrm>
          <a:prstGeom prst="rect">
            <a:avLst/>
          </a:prstGeom>
        </p:spPr>
      </p:pic>
      <p:pic>
        <p:nvPicPr>
          <p:cNvPr id="6" name="図 5">
            <a:extLst>
              <a:ext uri="{FF2B5EF4-FFF2-40B4-BE49-F238E27FC236}">
                <a16:creationId xmlns:a16="http://schemas.microsoft.com/office/drawing/2014/main" id="{A685FA6A-3B59-E387-7366-6EE64AB2931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607229" y="4221088"/>
            <a:ext cx="1008112" cy="1396295"/>
          </a:xfrm>
          <a:prstGeom prst="rect">
            <a:avLst/>
          </a:prstGeom>
        </p:spPr>
      </p:pic>
    </p:spTree>
    <p:extLst>
      <p:ext uri="{BB962C8B-B14F-4D97-AF65-F5344CB8AC3E}">
        <p14:creationId xmlns:p14="http://schemas.microsoft.com/office/powerpoint/2010/main" val="1314043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noGrp="1"/>
          </p:cNvSpPr>
          <p:nvPr>
            <p:ph type="title"/>
          </p:nvPr>
        </p:nvSpPr>
        <p:spPr>
          <a:xfrm>
            <a:off x="500034" y="285728"/>
            <a:ext cx="8229600" cy="1143000"/>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2700000" scaled="1"/>
            <a:tileRect/>
          </a:gra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noProof="0" dirty="0"/>
              <a:t>２０</a:t>
            </a:r>
            <a:r>
              <a:rPr kumimoji="1" lang="ja-JP" altLang="en-US" b="0" i="0" u="none" strike="noStrike" kern="1200" cap="none" spc="0" normalizeH="0" baseline="0" noProof="0" dirty="0">
                <a:ln>
                  <a:noFill/>
                </a:ln>
                <a:solidFill>
                  <a:schemeClr val="tx1"/>
                </a:solidFill>
                <a:effectLst/>
                <a:uLnTx/>
                <a:uFillTx/>
                <a:latin typeface="+mj-lt"/>
                <a:ea typeface="+mj-ea"/>
                <a:cs typeface="+mj-cs"/>
              </a:rPr>
              <a:t>　ダメになる人の特徴　</a:t>
            </a:r>
          </a:p>
        </p:txBody>
      </p:sp>
      <p:sp>
        <p:nvSpPr>
          <p:cNvPr id="5" name="コンテンツ プレースホルダ 2"/>
          <p:cNvSpPr>
            <a:spLocks noGrp="1"/>
          </p:cNvSpPr>
          <p:nvPr>
            <p:ph idx="1"/>
          </p:nvPr>
        </p:nvSpPr>
        <p:spPr>
          <a:xfrm>
            <a:off x="457200" y="1600200"/>
            <a:ext cx="8229600" cy="4565104"/>
          </a:xfrm>
        </p:spPr>
        <p:txBody>
          <a:bodyPr>
            <a:normAutofit/>
          </a:bodyPr>
          <a:lstStyle/>
          <a:p>
            <a:pPr eaLnBrk="1" hangingPunct="1">
              <a:buFont typeface="Arial" charset="0"/>
              <a:buNone/>
            </a:pPr>
            <a:endParaRPr lang="en-US" altLang="ja-JP" sz="1000" dirty="0"/>
          </a:p>
          <a:p>
            <a:pPr eaLnBrk="1" hangingPunct="1">
              <a:buFont typeface="Arial" charset="0"/>
              <a:buNone/>
            </a:pPr>
            <a:r>
              <a:rPr lang="ja-JP" altLang="en-US" sz="2400" b="1" dirty="0"/>
              <a:t>☆失脚する　・・・　　足を失って、動けなくなる</a:t>
            </a:r>
            <a:endParaRPr lang="en-US" altLang="ja-JP" sz="2400" b="1" dirty="0"/>
          </a:p>
          <a:p>
            <a:pPr eaLnBrk="1" hangingPunct="1">
              <a:buFont typeface="Arial" charset="0"/>
              <a:buNone/>
            </a:pPr>
            <a:r>
              <a:rPr lang="ja-JP" altLang="en-US" sz="2400" dirty="0"/>
              <a:t>　</a:t>
            </a:r>
            <a:r>
              <a:rPr lang="ja-JP" altLang="en-US" sz="2400" dirty="0">
                <a:solidFill>
                  <a:srgbClr val="0070C0"/>
                </a:solidFill>
                <a:latin typeface="HGP創英角ｺﾞｼｯｸUB" pitchFamily="50" charset="-128"/>
                <a:ea typeface="HGP創英角ｺﾞｼｯｸUB" pitchFamily="50" charset="-128"/>
              </a:rPr>
              <a:t>①自分を見失う　　（興奮・逆上）</a:t>
            </a:r>
            <a:endParaRPr lang="en-US" altLang="ja-JP" sz="2400" dirty="0">
              <a:solidFill>
                <a:srgbClr val="0070C0"/>
              </a:solidFill>
              <a:latin typeface="HGP創英角ｺﾞｼｯｸUB" pitchFamily="50" charset="-128"/>
              <a:ea typeface="HGP創英角ｺﾞｼｯｸUB" pitchFamily="50" charset="-128"/>
            </a:endParaRPr>
          </a:p>
          <a:p>
            <a:pPr>
              <a:buNone/>
            </a:pPr>
            <a:r>
              <a:rPr lang="ja-JP" altLang="en-US" sz="2400" dirty="0">
                <a:solidFill>
                  <a:srgbClr val="0070C0"/>
                </a:solidFill>
                <a:latin typeface="HGP創英角ｺﾞｼｯｸUB" pitchFamily="50" charset="-128"/>
                <a:ea typeface="HGP創英角ｺﾞｼｯｸUB" pitchFamily="50" charset="-128"/>
              </a:rPr>
              <a:t>　②自分のことばかり考えている　（損得ばかり）</a:t>
            </a:r>
            <a:endParaRPr lang="en-US" altLang="ja-JP" sz="2400" dirty="0">
              <a:solidFill>
                <a:srgbClr val="0070C0"/>
              </a:solidFill>
              <a:latin typeface="HGP創英角ｺﾞｼｯｸUB" pitchFamily="50" charset="-128"/>
              <a:ea typeface="HGP創英角ｺﾞｼｯｸUB" pitchFamily="50" charset="-128"/>
            </a:endParaRPr>
          </a:p>
          <a:p>
            <a:pPr eaLnBrk="1" hangingPunct="1">
              <a:buFont typeface="Arial" charset="0"/>
              <a:buNone/>
            </a:pPr>
            <a:r>
              <a:rPr lang="ja-JP" altLang="en-US" sz="2400" dirty="0">
                <a:solidFill>
                  <a:srgbClr val="0070C0"/>
                </a:solidFill>
                <a:latin typeface="HGP創英角ｺﾞｼｯｸUB" pitchFamily="50" charset="-128"/>
                <a:ea typeface="HGP創英角ｺﾞｼｯｸUB" pitchFamily="50" charset="-128"/>
              </a:rPr>
              <a:t>　③相手をリスペクトできない</a:t>
            </a:r>
            <a:endParaRPr lang="en-US" altLang="ja-JP" sz="2400" dirty="0">
              <a:solidFill>
                <a:srgbClr val="0070C0"/>
              </a:solidFill>
              <a:latin typeface="HGP創英角ｺﾞｼｯｸUB" pitchFamily="50" charset="-128"/>
              <a:ea typeface="HGP創英角ｺﾞｼｯｸUB" pitchFamily="50" charset="-128"/>
            </a:endParaRPr>
          </a:p>
          <a:p>
            <a:pPr>
              <a:buNone/>
            </a:pPr>
            <a:r>
              <a:rPr lang="ja-JP" altLang="en-US" sz="2400" dirty="0">
                <a:solidFill>
                  <a:srgbClr val="0070C0"/>
                </a:solidFill>
                <a:latin typeface="HGP創英角ｺﾞｼｯｸUB" pitchFamily="50" charset="-128"/>
                <a:ea typeface="HGP創英角ｺﾞｼｯｸUB" pitchFamily="50" charset="-128"/>
              </a:rPr>
              <a:t>　④あまりにも、他人に関心を寄せすぎる</a:t>
            </a:r>
            <a:endParaRPr lang="en-US" altLang="ja-JP" sz="2400" dirty="0">
              <a:solidFill>
                <a:srgbClr val="0070C0"/>
              </a:solidFill>
              <a:latin typeface="HGP創英角ｺﾞｼｯｸUB" pitchFamily="50" charset="-128"/>
              <a:ea typeface="HGP創英角ｺﾞｼｯｸUB" pitchFamily="50" charset="-128"/>
            </a:endParaRPr>
          </a:p>
          <a:p>
            <a:pPr>
              <a:buNone/>
            </a:pPr>
            <a:r>
              <a:rPr lang="ja-JP" altLang="en-US" sz="2400" dirty="0">
                <a:solidFill>
                  <a:srgbClr val="0070C0"/>
                </a:solidFill>
                <a:latin typeface="HGP創英角ｺﾞｼｯｸUB" pitchFamily="50" charset="-128"/>
                <a:ea typeface="HGP創英角ｺﾞｼｯｸUB" pitchFamily="50" charset="-128"/>
              </a:rPr>
              <a:t>　⑤根に持つ　　許さない気質</a:t>
            </a:r>
            <a:endParaRPr lang="en-US" altLang="ja-JP" sz="2400" dirty="0">
              <a:solidFill>
                <a:srgbClr val="0070C0"/>
              </a:solidFill>
              <a:latin typeface="HGP創英角ｺﾞｼｯｸUB" pitchFamily="50" charset="-128"/>
              <a:ea typeface="HGP創英角ｺﾞｼｯｸUB" pitchFamily="50" charset="-128"/>
            </a:endParaRPr>
          </a:p>
          <a:p>
            <a:pPr>
              <a:buNone/>
            </a:pPr>
            <a:r>
              <a:rPr lang="ja-JP" altLang="en-US" sz="2400" dirty="0">
                <a:solidFill>
                  <a:srgbClr val="0070C0"/>
                </a:solidFill>
                <a:latin typeface="HGP創英角ｺﾞｼｯｸUB" pitchFamily="50" charset="-128"/>
                <a:ea typeface="HGP創英角ｺﾞｼｯｸUB" pitchFamily="50" charset="-128"/>
              </a:rPr>
              <a:t>　⑥上から目線　　腰が高い　　キャンキャン吠える子犬</a:t>
            </a:r>
            <a:endParaRPr lang="en-US" altLang="ja-JP" sz="2400" dirty="0">
              <a:solidFill>
                <a:srgbClr val="0070C0"/>
              </a:solidFill>
              <a:latin typeface="HGP創英角ｺﾞｼｯｸUB" pitchFamily="50" charset="-128"/>
              <a:ea typeface="HGP創英角ｺﾞｼｯｸUB" pitchFamily="50" charset="-128"/>
            </a:endParaRPr>
          </a:p>
          <a:p>
            <a:pPr>
              <a:buNone/>
            </a:pPr>
            <a:r>
              <a:rPr lang="ja-JP" altLang="en-US" sz="2400" dirty="0">
                <a:solidFill>
                  <a:srgbClr val="0070C0"/>
                </a:solidFill>
                <a:latin typeface="HGP創英角ｺﾞｼｯｸUB" pitchFamily="50" charset="-128"/>
                <a:ea typeface="HGP創英角ｺﾞｼｯｸUB" pitchFamily="50" charset="-128"/>
              </a:rPr>
              <a:t>　⑦学ばない　　短絡的発想</a:t>
            </a:r>
            <a:endParaRPr lang="en-US" altLang="ja-JP" sz="2400" dirty="0">
              <a:solidFill>
                <a:srgbClr val="0070C0"/>
              </a:solidFill>
              <a:latin typeface="HGP創英角ｺﾞｼｯｸUB" pitchFamily="50" charset="-128"/>
              <a:ea typeface="HGP創英角ｺﾞｼｯｸUB" pitchFamily="50" charset="-128"/>
            </a:endParaRPr>
          </a:p>
          <a:p>
            <a:pPr eaLnBrk="1" hangingPunct="1">
              <a:buFont typeface="Arial" charset="0"/>
              <a:buNone/>
            </a:pPr>
            <a:r>
              <a:rPr lang="ja-JP" altLang="en-US" sz="2400" dirty="0">
                <a:solidFill>
                  <a:srgbClr val="0070C0"/>
                </a:solidFill>
                <a:latin typeface="HGP創英角ｺﾞｼｯｸUB" pitchFamily="50" charset="-128"/>
                <a:ea typeface="HGP創英角ｺﾞｼｯｸUB" pitchFamily="50" charset="-128"/>
              </a:rPr>
              <a:t>　　　</a:t>
            </a:r>
            <a:r>
              <a:rPr lang="ja-JP" altLang="en-US" sz="2400" dirty="0">
                <a:solidFill>
                  <a:srgbClr val="00B050"/>
                </a:solidFill>
                <a:latin typeface="HGP創英角ｺﾞｼｯｸUB" pitchFamily="50" charset="-128"/>
                <a:ea typeface="HGP創英角ｺﾞｼｯｸUB" pitchFamily="50" charset="-128"/>
              </a:rPr>
              <a:t>プラス</a:t>
            </a:r>
            <a:r>
              <a:rPr lang="ja-JP" altLang="en-US" sz="2400" dirty="0">
                <a:solidFill>
                  <a:srgbClr val="0070C0"/>
                </a:solidFill>
                <a:latin typeface="HGP創英角ｺﾞｼｯｸUB" pitchFamily="50" charset="-128"/>
                <a:ea typeface="HGP創英角ｺﾞｼｯｸUB" pitchFamily="50" charset="-128"/>
              </a:rPr>
              <a:t>　</a:t>
            </a:r>
            <a:r>
              <a:rPr lang="ja-JP" altLang="en-US" sz="2800" dirty="0">
                <a:solidFill>
                  <a:srgbClr val="FF0000"/>
                </a:solidFill>
                <a:effectLst>
                  <a:glow rad="139700">
                    <a:schemeClr val="accent2">
                      <a:satMod val="175000"/>
                      <a:alpha val="40000"/>
                    </a:schemeClr>
                  </a:glow>
                </a:effectLst>
                <a:latin typeface="HGS創英ﾌﾟﾚｾﾞﾝｽEB" pitchFamily="18" charset="-128"/>
                <a:ea typeface="HGS創英ﾌﾟﾚｾﾞﾝｽEB" pitchFamily="18" charset="-128"/>
              </a:rPr>
              <a:t>他人の心をコントロールできる</a:t>
            </a:r>
            <a:r>
              <a:rPr lang="ja-JP" altLang="en-US" sz="1600" dirty="0">
                <a:solidFill>
                  <a:srgbClr val="FF0000"/>
                </a:solidFill>
                <a:effectLst>
                  <a:glow rad="139700">
                    <a:schemeClr val="accent2">
                      <a:satMod val="175000"/>
                      <a:alpha val="40000"/>
                    </a:schemeClr>
                  </a:glow>
                </a:effectLst>
                <a:latin typeface="HGS創英ﾌﾟﾚｾﾞﾝｽEB" pitchFamily="18" charset="-128"/>
                <a:ea typeface="HGS創英ﾌﾟﾚｾﾞﾝｽEB" pitchFamily="18" charset="-128"/>
              </a:rPr>
              <a:t>と思っている</a:t>
            </a:r>
            <a:endParaRPr lang="en-US" altLang="ja-JP" sz="1600" dirty="0">
              <a:latin typeface="HGS創英ﾌﾟﾚｾﾞﾝｽEB" pitchFamily="18" charset="-128"/>
              <a:ea typeface="HGS創英ﾌﾟﾚｾﾞﾝｽEB" pitchFamily="18" charset="-128"/>
            </a:endParaRPr>
          </a:p>
        </p:txBody>
      </p:sp>
      <p:pic>
        <p:nvPicPr>
          <p:cNvPr id="3075" name="Picture 3" descr="C:\Users\アイエス社労士事務所\AppData\Local\Microsoft\Windows\Temporary Internet Files\Content.IE5\JKPQUKPV\gahag-0074842912-1[1].png"/>
          <p:cNvPicPr>
            <a:picLocks noChangeAspect="1" noChangeArrowheads="1"/>
          </p:cNvPicPr>
          <p:nvPr/>
        </p:nvPicPr>
        <p:blipFill>
          <a:blip r:embed="rId3" cstate="print"/>
          <a:srcRect/>
          <a:stretch>
            <a:fillRect/>
          </a:stretch>
        </p:blipFill>
        <p:spPr bwMode="auto">
          <a:xfrm>
            <a:off x="6516217" y="2132856"/>
            <a:ext cx="2213418" cy="2088232"/>
          </a:xfrm>
          <a:prstGeom prst="rect">
            <a:avLst/>
          </a:prstGeom>
          <a:noFill/>
        </p:spPr>
      </p:pic>
    </p:spTree>
    <p:extLst>
      <p:ext uri="{BB962C8B-B14F-4D97-AF65-F5344CB8AC3E}">
        <p14:creationId xmlns:p14="http://schemas.microsoft.com/office/powerpoint/2010/main" val="3040059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noGrp="1"/>
          </p:cNvSpPr>
          <p:nvPr>
            <p:ph type="title"/>
          </p:nvPr>
        </p:nvSpPr>
        <p:spPr>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2700000" scaled="1"/>
            <a:tileRect/>
          </a:gra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dirty="0"/>
              <a:t>２１</a:t>
            </a:r>
            <a:r>
              <a:rPr lang="ja-JP" altLang="en-US" noProof="0" dirty="0"/>
              <a:t>　成功する人の特徴</a:t>
            </a:r>
            <a:r>
              <a:rPr kumimoji="1" lang="ja-JP" altLang="en-US" sz="4400" b="0" i="0" u="none" strike="noStrike" kern="1200" cap="none" spc="0" normalizeH="0" baseline="0" noProof="0" dirty="0">
                <a:ln>
                  <a:noFill/>
                </a:ln>
                <a:solidFill>
                  <a:schemeClr val="tx1"/>
                </a:solidFill>
                <a:effectLst/>
                <a:uLnTx/>
                <a:uFillTx/>
                <a:latin typeface="+mj-lt"/>
                <a:ea typeface="+mj-ea"/>
                <a:cs typeface="+mj-cs"/>
              </a:rPr>
              <a:t>　</a:t>
            </a:r>
          </a:p>
        </p:txBody>
      </p:sp>
      <p:sp>
        <p:nvSpPr>
          <p:cNvPr id="5" name="コンテンツ プレースホルダ 2"/>
          <p:cNvSpPr>
            <a:spLocks noGrp="1"/>
          </p:cNvSpPr>
          <p:nvPr>
            <p:ph idx="1"/>
          </p:nvPr>
        </p:nvSpPr>
        <p:spPr/>
        <p:txBody>
          <a:bodyPr>
            <a:normAutofit/>
          </a:bodyPr>
          <a:lstStyle/>
          <a:p>
            <a:pPr eaLnBrk="1" hangingPunct="1">
              <a:buFont typeface="Arial" charset="0"/>
              <a:buNone/>
            </a:pPr>
            <a:r>
              <a:rPr lang="ja-JP" altLang="en-US" sz="2400" b="1" dirty="0"/>
              <a:t>☆運命を高める人　　・・・　　人生の波動を高める</a:t>
            </a:r>
            <a:endParaRPr lang="en-US" altLang="ja-JP" sz="2400" b="1" dirty="0"/>
          </a:p>
          <a:p>
            <a:pPr eaLnBrk="1" hangingPunct="1">
              <a:buFont typeface="Arial" charset="0"/>
              <a:buNone/>
            </a:pPr>
            <a:r>
              <a:rPr lang="ja-JP" altLang="en-US" sz="2400" dirty="0"/>
              <a:t>　</a:t>
            </a:r>
            <a:r>
              <a:rPr lang="ja-JP" altLang="en-US" sz="2400" dirty="0">
                <a:solidFill>
                  <a:srgbClr val="0070C0"/>
                </a:solidFill>
                <a:latin typeface="HGP創英角ｺﾞｼｯｸUB" pitchFamily="50" charset="-128"/>
                <a:ea typeface="HGP創英角ｺﾞｼｯｸUB" pitchFamily="50" charset="-128"/>
              </a:rPr>
              <a:t>①沈着冷静　　忍耐力がある　（我慢の人）</a:t>
            </a:r>
            <a:endParaRPr lang="en-US" altLang="ja-JP" sz="2400" dirty="0">
              <a:solidFill>
                <a:srgbClr val="0070C0"/>
              </a:solidFill>
              <a:latin typeface="HGP創英角ｺﾞｼｯｸUB" pitchFamily="50" charset="-128"/>
              <a:ea typeface="HGP創英角ｺﾞｼｯｸUB" pitchFamily="50" charset="-128"/>
            </a:endParaRPr>
          </a:p>
          <a:p>
            <a:pPr eaLnBrk="1" hangingPunct="1">
              <a:buFont typeface="Arial" charset="0"/>
              <a:buNone/>
            </a:pPr>
            <a:r>
              <a:rPr lang="ja-JP" altLang="en-US" sz="2400" dirty="0">
                <a:solidFill>
                  <a:srgbClr val="0070C0"/>
                </a:solidFill>
                <a:latin typeface="HGP創英角ｺﾞｼｯｸUB" pitchFamily="50" charset="-128"/>
                <a:ea typeface="HGP創英角ｺﾞｼｯｸUB" pitchFamily="50" charset="-128"/>
              </a:rPr>
              <a:t>　②他人に惑わされない　　人は人、自分は自分</a:t>
            </a:r>
            <a:endParaRPr lang="en-US" altLang="ja-JP" sz="2400" dirty="0">
              <a:solidFill>
                <a:srgbClr val="0070C0"/>
              </a:solidFill>
              <a:latin typeface="HGP創英角ｺﾞｼｯｸUB" pitchFamily="50" charset="-128"/>
              <a:ea typeface="HGP創英角ｺﾞｼｯｸUB" pitchFamily="50" charset="-128"/>
            </a:endParaRPr>
          </a:p>
          <a:p>
            <a:pPr eaLnBrk="1" hangingPunct="1">
              <a:buFont typeface="Arial" charset="0"/>
              <a:buNone/>
            </a:pPr>
            <a:r>
              <a:rPr lang="ja-JP" altLang="en-US" sz="2400" dirty="0">
                <a:solidFill>
                  <a:srgbClr val="0070C0"/>
                </a:solidFill>
                <a:latin typeface="HGP創英角ｺﾞｼｯｸUB" pitchFamily="50" charset="-128"/>
                <a:ea typeface="HGP創英角ｺﾞｼｯｸUB" pitchFamily="50" charset="-128"/>
              </a:rPr>
              <a:t>　③相手をリスペクトする</a:t>
            </a:r>
            <a:endParaRPr lang="en-US" altLang="ja-JP" sz="2400" dirty="0">
              <a:solidFill>
                <a:srgbClr val="0070C0"/>
              </a:solidFill>
              <a:latin typeface="HGP創英角ｺﾞｼｯｸUB" pitchFamily="50" charset="-128"/>
              <a:ea typeface="HGP創英角ｺﾞｼｯｸUB" pitchFamily="50" charset="-128"/>
            </a:endParaRPr>
          </a:p>
          <a:p>
            <a:pPr eaLnBrk="1" hangingPunct="1">
              <a:buFont typeface="Arial" charset="0"/>
              <a:buNone/>
            </a:pPr>
            <a:r>
              <a:rPr lang="ja-JP" altLang="en-US" sz="2400" dirty="0">
                <a:solidFill>
                  <a:srgbClr val="0070C0"/>
                </a:solidFill>
                <a:latin typeface="HGP創英角ｺﾞｼｯｸUB" pitchFamily="50" charset="-128"/>
                <a:ea typeface="HGP創英角ｺﾞｼｯｸUB" pitchFamily="50" charset="-128"/>
              </a:rPr>
              <a:t>　④実るほど　頭部がたれる　稲穂かな</a:t>
            </a:r>
            <a:endParaRPr lang="en-US" altLang="ja-JP" sz="2400" dirty="0">
              <a:solidFill>
                <a:srgbClr val="0070C0"/>
              </a:solidFill>
              <a:latin typeface="HGP創英角ｺﾞｼｯｸUB" pitchFamily="50" charset="-128"/>
              <a:ea typeface="HGP創英角ｺﾞｼｯｸUB" pitchFamily="50" charset="-128"/>
            </a:endParaRPr>
          </a:p>
          <a:p>
            <a:pPr eaLnBrk="1" hangingPunct="1">
              <a:buFont typeface="Arial" charset="0"/>
              <a:buNone/>
            </a:pPr>
            <a:r>
              <a:rPr lang="ja-JP" altLang="en-US" sz="2400" dirty="0">
                <a:solidFill>
                  <a:srgbClr val="0070C0"/>
                </a:solidFill>
                <a:latin typeface="HGP創英角ｺﾞｼｯｸUB" pitchFamily="50" charset="-128"/>
                <a:ea typeface="HGP創英角ｺﾞｼｯｸUB" pitchFamily="50" charset="-128"/>
              </a:rPr>
              <a:t>　⑤淡々とこなす者が　最後は　勝つ</a:t>
            </a:r>
            <a:endParaRPr lang="en-US" altLang="ja-JP" sz="2400" dirty="0">
              <a:solidFill>
                <a:srgbClr val="0070C0"/>
              </a:solidFill>
              <a:latin typeface="HGP創英角ｺﾞｼｯｸUB" pitchFamily="50" charset="-128"/>
              <a:ea typeface="HGP創英角ｺﾞｼｯｸUB" pitchFamily="50" charset="-128"/>
            </a:endParaRPr>
          </a:p>
          <a:p>
            <a:pPr eaLnBrk="1" hangingPunct="1">
              <a:buFont typeface="Arial" charset="0"/>
              <a:buNone/>
            </a:pPr>
            <a:r>
              <a:rPr lang="ja-JP" altLang="en-US" sz="2400" dirty="0">
                <a:solidFill>
                  <a:srgbClr val="0070C0"/>
                </a:solidFill>
                <a:latin typeface="HGP創英角ｺﾞｼｯｸUB" pitchFamily="50" charset="-128"/>
                <a:ea typeface="HGP創英角ｺﾞｼｯｸUB" pitchFamily="50" charset="-128"/>
              </a:rPr>
              <a:t>　⑥利他の精神　　　布施の心</a:t>
            </a:r>
            <a:endParaRPr lang="en-US" altLang="ja-JP" sz="2400" dirty="0">
              <a:solidFill>
                <a:srgbClr val="0070C0"/>
              </a:solidFill>
              <a:latin typeface="HGP創英角ｺﾞｼｯｸUB" pitchFamily="50" charset="-128"/>
              <a:ea typeface="HGP創英角ｺﾞｼｯｸUB" pitchFamily="50" charset="-128"/>
            </a:endParaRPr>
          </a:p>
          <a:p>
            <a:pPr eaLnBrk="1" hangingPunct="1">
              <a:buFont typeface="Arial" charset="0"/>
              <a:buNone/>
            </a:pPr>
            <a:r>
              <a:rPr lang="ja-JP" altLang="en-US" sz="2400" dirty="0">
                <a:solidFill>
                  <a:srgbClr val="0070C0"/>
                </a:solidFill>
                <a:latin typeface="HGP創英角ｺﾞｼｯｸUB" pitchFamily="50" charset="-128"/>
                <a:ea typeface="HGP創英角ｺﾞｼｯｸUB" pitchFamily="50" charset="-128"/>
              </a:rPr>
              <a:t>　⑦志を持つ</a:t>
            </a:r>
            <a:endParaRPr lang="en-US" altLang="ja-JP" sz="2400" b="1" dirty="0">
              <a:solidFill>
                <a:srgbClr val="0070C0"/>
              </a:solidFill>
              <a:latin typeface="HGP創英角ｺﾞｼｯｸUB" pitchFamily="50" charset="-128"/>
              <a:ea typeface="HGP創英角ｺﾞｼｯｸUB" pitchFamily="50" charset="-128"/>
            </a:endParaRPr>
          </a:p>
          <a:p>
            <a:pPr eaLnBrk="1" hangingPunct="1">
              <a:buFont typeface="Arial" charset="0"/>
              <a:buNone/>
            </a:pPr>
            <a:r>
              <a:rPr lang="ja-JP" altLang="en-US" sz="2000" dirty="0">
                <a:solidFill>
                  <a:srgbClr val="00B050"/>
                </a:solidFill>
                <a:latin typeface="HGP創英角ｺﾞｼｯｸUB" pitchFamily="50" charset="-128"/>
                <a:ea typeface="HGP創英角ｺﾞｼｯｸUB" pitchFamily="50" charset="-128"/>
              </a:rPr>
              <a:t>　　　プラス</a:t>
            </a:r>
            <a:r>
              <a:rPr lang="ja-JP" altLang="en-US" sz="2000" dirty="0">
                <a:solidFill>
                  <a:srgbClr val="0070C0"/>
                </a:solidFill>
                <a:latin typeface="HGP創英角ｺﾞｼｯｸUB" pitchFamily="50" charset="-128"/>
                <a:ea typeface="HGP創英角ｺﾞｼｯｸUB" pitchFamily="50" charset="-128"/>
              </a:rPr>
              <a:t>　</a:t>
            </a:r>
            <a:r>
              <a:rPr lang="ja-JP" altLang="en-US" sz="2400" dirty="0">
                <a:solidFill>
                  <a:srgbClr val="FF0000"/>
                </a:solidFill>
                <a:effectLst>
                  <a:glow rad="139700">
                    <a:schemeClr val="accent2">
                      <a:satMod val="175000"/>
                      <a:alpha val="40000"/>
                    </a:schemeClr>
                  </a:glow>
                </a:effectLst>
                <a:latin typeface="HGS創英ﾌﾟﾚｾﾞﾝｽEB" pitchFamily="18" charset="-128"/>
                <a:ea typeface="HGS創英ﾌﾟﾚｾﾞﾝｽEB" pitchFamily="18" charset="-128"/>
              </a:rPr>
              <a:t>アサーション</a:t>
            </a:r>
            <a:r>
              <a:rPr lang="ja-JP" altLang="en-US" sz="2400" dirty="0">
                <a:solidFill>
                  <a:srgbClr val="0070C0"/>
                </a:solidFill>
                <a:latin typeface="HGS創英ﾌﾟﾚｾﾞﾝｽEB" pitchFamily="18" charset="-128"/>
                <a:ea typeface="HGS創英ﾌﾟﾚｾﾞﾝｽEB" pitchFamily="18" charset="-128"/>
              </a:rPr>
              <a:t>→</a:t>
            </a:r>
            <a:r>
              <a:rPr lang="ja-JP" altLang="en-US" sz="2400" dirty="0">
                <a:solidFill>
                  <a:srgbClr val="FF0000"/>
                </a:solidFill>
                <a:latin typeface="HGS創英ﾌﾟﾚｾﾞﾝｽEB" pitchFamily="18" charset="-128"/>
                <a:ea typeface="HGS創英ﾌﾟﾚｾﾞﾝｽEB" pitchFamily="18" charset="-128"/>
              </a:rPr>
              <a:t>適切な自己主張　</a:t>
            </a:r>
            <a:r>
              <a:rPr lang="ja-JP" altLang="en-US" sz="1800" dirty="0">
                <a:latin typeface="HGS創英ﾌﾟﾚｾﾞﾝｽEB" pitchFamily="18" charset="-128"/>
                <a:ea typeface="HGS創英ﾌﾟﾚｾﾞﾝｽEB" pitchFamily="18" charset="-128"/>
              </a:rPr>
              <a:t>のこと</a:t>
            </a:r>
            <a:endParaRPr lang="en-US" altLang="ja-JP" sz="2400" dirty="0">
              <a:solidFill>
                <a:srgbClr val="0070C0"/>
              </a:solidFill>
              <a:latin typeface="HGP創英角ｺﾞｼｯｸUB" pitchFamily="50" charset="-128"/>
              <a:ea typeface="HGP創英角ｺﾞｼｯｸUB" pitchFamily="50" charset="-128"/>
            </a:endParaRPr>
          </a:p>
        </p:txBody>
      </p:sp>
      <p:pic>
        <p:nvPicPr>
          <p:cNvPr id="7" name="図 6">
            <a:extLst>
              <a:ext uri="{FF2B5EF4-FFF2-40B4-BE49-F238E27FC236}">
                <a16:creationId xmlns:a16="http://schemas.microsoft.com/office/drawing/2014/main" id="{60916B90-9067-B741-834C-D9E10EE7A78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28184" y="3185172"/>
            <a:ext cx="1993404" cy="1740906"/>
          </a:xfrm>
          <a:prstGeom prst="rect">
            <a:avLst/>
          </a:prstGeom>
        </p:spPr>
      </p:pic>
    </p:spTree>
    <p:extLst>
      <p:ext uri="{BB962C8B-B14F-4D97-AF65-F5344CB8AC3E}">
        <p14:creationId xmlns:p14="http://schemas.microsoft.com/office/powerpoint/2010/main" val="1346694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600200"/>
            <a:ext cx="8229600" cy="4614882"/>
          </a:xfrm>
        </p:spPr>
        <p:txBody>
          <a:bodyPr>
            <a:normAutofit lnSpcReduction="10000"/>
          </a:bodyPr>
          <a:lstStyle/>
          <a:p>
            <a:pPr>
              <a:buNone/>
            </a:pPr>
            <a:r>
              <a:rPr kumimoji="1" lang="ja-JP" altLang="en-US" dirty="0"/>
              <a:t>　　　　　◇調和でしか成り立たない◇</a:t>
            </a:r>
            <a:endParaRPr kumimoji="1" lang="en-US" altLang="ja-JP" dirty="0"/>
          </a:p>
          <a:p>
            <a:pPr>
              <a:buNone/>
            </a:pPr>
            <a:r>
              <a:rPr lang="ja-JP" altLang="en-US" sz="2800" dirty="0"/>
              <a:t>☆この自然界は、基本的に</a:t>
            </a:r>
            <a:endParaRPr lang="en-US" altLang="ja-JP" sz="2800" dirty="0"/>
          </a:p>
          <a:p>
            <a:pPr>
              <a:buNone/>
            </a:pPr>
            <a:endParaRPr lang="en-US" altLang="ja-JP" sz="1200" dirty="0"/>
          </a:p>
          <a:p>
            <a:pPr>
              <a:buNone/>
            </a:pPr>
            <a:r>
              <a:rPr lang="ja-JP" altLang="en-US" sz="2800" dirty="0"/>
              <a:t>　　によって成り立っています。</a:t>
            </a:r>
            <a:endParaRPr lang="en-US" altLang="ja-JP" sz="2800" dirty="0"/>
          </a:p>
          <a:p>
            <a:pPr>
              <a:buNone/>
            </a:pPr>
            <a:r>
              <a:rPr kumimoji="1" lang="ja-JP" altLang="en-US" sz="2800" dirty="0"/>
              <a:t>　　これを乱すとさまざまな不都合が生じ</a:t>
            </a:r>
            <a:r>
              <a:rPr lang="ja-JP" altLang="en-US" sz="2800" dirty="0"/>
              <a:t>始めます。</a:t>
            </a:r>
            <a:endParaRPr lang="en-US" altLang="ja-JP" sz="2800" dirty="0"/>
          </a:p>
          <a:p>
            <a:pPr>
              <a:buNone/>
            </a:pPr>
            <a:r>
              <a:rPr kumimoji="1" lang="ja-JP" altLang="en-US" sz="2800" dirty="0"/>
              <a:t>　　調和を無視して＜過剰＞＜無理＞を行えば・・・</a:t>
            </a:r>
            <a:r>
              <a:rPr lang="ja-JP" altLang="en-US" sz="2800" dirty="0"/>
              <a:t>　　　　　　　　　　　　　　　　　　　　　　　　　　　　　　　</a:t>
            </a:r>
            <a:endParaRPr lang="en-US" altLang="ja-JP" sz="2800" dirty="0"/>
          </a:p>
          <a:p>
            <a:pPr>
              <a:buNone/>
            </a:pPr>
            <a:r>
              <a:rPr lang="ja-JP" altLang="en-US" sz="2800" dirty="0"/>
              <a:t>　　　　　　　　　　　　　　　　　　　　戦争になる　</a:t>
            </a:r>
            <a:endParaRPr lang="en-US" altLang="ja-JP" sz="2800" dirty="0"/>
          </a:p>
          <a:p>
            <a:pPr>
              <a:buNone/>
            </a:pPr>
            <a:r>
              <a:rPr lang="ja-JP" altLang="en-US" sz="2800" dirty="0"/>
              <a:t>　　　　　　　　　　　　　　　　　　　　　無益なことが起きる</a:t>
            </a:r>
            <a:endParaRPr lang="en-US" altLang="ja-JP" sz="2800" dirty="0"/>
          </a:p>
          <a:p>
            <a:pPr>
              <a:buNone/>
            </a:pPr>
            <a:r>
              <a:rPr lang="ja-JP" altLang="en-US" sz="2800" dirty="0"/>
              <a:t>　　　　　　　　　　　モノが壊れ、人の心も壊れる　　</a:t>
            </a:r>
            <a:endParaRPr lang="en-US" altLang="ja-JP" sz="2800" dirty="0"/>
          </a:p>
          <a:p>
            <a:pPr>
              <a:buNone/>
            </a:pPr>
            <a:r>
              <a:rPr kumimoji="1" lang="ja-JP" altLang="en-US" sz="2800" dirty="0"/>
              <a:t>　　　　　　トラブル、病気、不運を呼び込みます</a:t>
            </a:r>
            <a:r>
              <a:rPr lang="ja-JP" altLang="en-US" sz="2400" dirty="0"/>
              <a:t>　　　　　　　　　　</a:t>
            </a:r>
            <a:endParaRPr kumimoji="1" lang="ja-JP" altLang="en-US" sz="2400" dirty="0"/>
          </a:p>
        </p:txBody>
      </p:sp>
      <p:sp>
        <p:nvSpPr>
          <p:cNvPr id="4" name="円/楕円 3"/>
          <p:cNvSpPr/>
          <p:nvPr/>
        </p:nvSpPr>
        <p:spPr>
          <a:xfrm>
            <a:off x="5643570" y="2071678"/>
            <a:ext cx="2571768" cy="121444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ja-JP" altLang="en-US" sz="4400" dirty="0"/>
              <a:t>調和</a:t>
            </a:r>
          </a:p>
        </p:txBody>
      </p:sp>
      <p:sp>
        <p:nvSpPr>
          <p:cNvPr id="5" name="1 つの角を丸めた四角形 4"/>
          <p:cNvSpPr/>
          <p:nvPr/>
        </p:nvSpPr>
        <p:spPr>
          <a:xfrm>
            <a:off x="1142976" y="4214818"/>
            <a:ext cx="2786082" cy="928694"/>
          </a:xfrm>
          <a:prstGeom prst="snip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sz="2800" b="1" dirty="0"/>
              <a:t>不調和な意識</a:t>
            </a:r>
          </a:p>
        </p:txBody>
      </p:sp>
      <p:sp>
        <p:nvSpPr>
          <p:cNvPr id="6" name="右矢印 5"/>
          <p:cNvSpPr/>
          <p:nvPr/>
        </p:nvSpPr>
        <p:spPr>
          <a:xfrm>
            <a:off x="4071934" y="414338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右矢印 6"/>
          <p:cNvSpPr/>
          <p:nvPr/>
        </p:nvSpPr>
        <p:spPr>
          <a:xfrm>
            <a:off x="4429124" y="47148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右矢印 7"/>
          <p:cNvSpPr/>
          <p:nvPr/>
        </p:nvSpPr>
        <p:spPr>
          <a:xfrm>
            <a:off x="2143108" y="51435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下矢印 8"/>
          <p:cNvSpPr/>
          <p:nvPr/>
        </p:nvSpPr>
        <p:spPr>
          <a:xfrm>
            <a:off x="1357290" y="5214950"/>
            <a:ext cx="484632"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タイトル 1"/>
          <p:cNvSpPr>
            <a:spLocks noGrp="1"/>
          </p:cNvSpPr>
          <p:nvPr>
            <p:ph type="title"/>
          </p:nvPr>
        </p:nvSpPr>
        <p:spP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2700000" scaled="1"/>
            <a:tileRect/>
          </a:gradFill>
        </p:spPr>
        <p:txBody>
          <a:bodyPr>
            <a:normAutofit/>
          </a:bodyPr>
          <a:lstStyle/>
          <a:p>
            <a:r>
              <a:rPr kumimoji="1" lang="ja-JP" altLang="en-US" dirty="0"/>
              <a:t>２２　周囲の人達と調和をする</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　</a:t>
            </a:r>
          </a:p>
        </p:txBody>
      </p:sp>
      <p:sp>
        <p:nvSpPr>
          <p:cNvPr id="3" name="コンテンツ プレースホルダ 2"/>
          <p:cNvSpPr>
            <a:spLocks noGrp="1"/>
          </p:cNvSpPr>
          <p:nvPr>
            <p:ph idx="1"/>
          </p:nvPr>
        </p:nvSpPr>
        <p:spPr>
          <a:xfrm>
            <a:off x="500034" y="1857364"/>
            <a:ext cx="8186766" cy="4451956"/>
          </a:xfrm>
          <a:solidFill>
            <a:srgbClr val="FFFF00"/>
          </a:solidFill>
          <a:effectLst>
            <a:glow rad="228600">
              <a:schemeClr val="accent5">
                <a:satMod val="175000"/>
                <a:alpha val="40000"/>
              </a:schemeClr>
            </a:glow>
          </a:effectLst>
        </p:spPr>
        <p:txBody>
          <a:bodyPr>
            <a:normAutofit/>
          </a:bodyPr>
          <a:lstStyle/>
          <a:p>
            <a:pPr>
              <a:buNone/>
            </a:pPr>
            <a:r>
              <a:rPr kumimoji="1" lang="ja-JP" altLang="en-US" sz="2800" dirty="0"/>
              <a:t>☆自然の法則・宇宙の法則　</a:t>
            </a:r>
            <a:endParaRPr kumimoji="1" lang="en-US" altLang="ja-JP" sz="2800" dirty="0"/>
          </a:p>
          <a:p>
            <a:pPr>
              <a:buNone/>
            </a:pPr>
            <a:endParaRPr lang="en-US" altLang="ja-JP" sz="1000" dirty="0"/>
          </a:p>
          <a:p>
            <a:pPr>
              <a:buNone/>
            </a:pPr>
            <a:r>
              <a:rPr kumimoji="1" lang="ja-JP" altLang="en-US" sz="1200" dirty="0"/>
              <a:t>　　</a:t>
            </a:r>
            <a:r>
              <a:rPr kumimoji="1" lang="ja-JP" altLang="en-US" sz="2400" dirty="0">
                <a:solidFill>
                  <a:srgbClr val="FF0066"/>
                </a:solidFill>
                <a:effectLst>
                  <a:glow rad="228600">
                    <a:schemeClr val="accent2">
                      <a:satMod val="175000"/>
                      <a:alpha val="40000"/>
                    </a:schemeClr>
                  </a:glow>
                </a:effectLst>
              </a:rPr>
              <a:t>○出入りの法則</a:t>
            </a:r>
            <a:r>
              <a:rPr kumimoji="1" lang="ja-JP" altLang="en-US" sz="2400" dirty="0"/>
              <a:t>　　○慣性の法則　　</a:t>
            </a:r>
            <a:endParaRPr kumimoji="1" lang="en-US" altLang="ja-JP" sz="2400" dirty="0"/>
          </a:p>
          <a:p>
            <a:pPr>
              <a:buNone/>
            </a:pPr>
            <a:endParaRPr kumimoji="1" lang="en-US" altLang="ja-JP" sz="1000" dirty="0"/>
          </a:p>
          <a:p>
            <a:pPr>
              <a:buNone/>
            </a:pPr>
            <a:r>
              <a:rPr kumimoji="1" lang="ja-JP" altLang="en-US" sz="2400" dirty="0"/>
              <a:t>　</a:t>
            </a:r>
            <a:r>
              <a:rPr kumimoji="1" lang="ja-JP" altLang="en-US" sz="2400" dirty="0">
                <a:solidFill>
                  <a:srgbClr val="FF0066"/>
                </a:solidFill>
                <a:effectLst>
                  <a:glow rad="228600">
                    <a:schemeClr val="accent2">
                      <a:satMod val="175000"/>
                      <a:alpha val="40000"/>
                    </a:schemeClr>
                  </a:glow>
                </a:effectLst>
              </a:rPr>
              <a:t>○原因と結果の法則（因果の法則）</a:t>
            </a:r>
            <a:r>
              <a:rPr kumimoji="1" lang="ja-JP" altLang="en-US" sz="2400" dirty="0"/>
              <a:t>　　</a:t>
            </a:r>
            <a:r>
              <a:rPr lang="ja-JP" altLang="en-US" sz="2400" dirty="0"/>
              <a:t>○共生・調和の法則</a:t>
            </a:r>
            <a:r>
              <a:rPr kumimoji="1" lang="ja-JP" altLang="en-US" sz="2400" dirty="0"/>
              <a:t>　</a:t>
            </a:r>
            <a:endParaRPr kumimoji="1" lang="en-US" altLang="ja-JP" sz="2400" dirty="0"/>
          </a:p>
          <a:p>
            <a:pPr>
              <a:buNone/>
            </a:pPr>
            <a:endParaRPr lang="en-US" altLang="ja-JP" sz="1000" dirty="0"/>
          </a:p>
          <a:p>
            <a:pPr>
              <a:buNone/>
            </a:pPr>
            <a:r>
              <a:rPr kumimoji="1" lang="ja-JP" altLang="en-US" sz="2400" dirty="0"/>
              <a:t>　○</a:t>
            </a:r>
            <a:r>
              <a:rPr lang="ja-JP" altLang="en-US" sz="2400" dirty="0"/>
              <a:t>陽と陰</a:t>
            </a:r>
            <a:r>
              <a:rPr kumimoji="1" lang="ja-JP" altLang="en-US" sz="2400" dirty="0"/>
              <a:t>の法則　　○そうじの法則　　○感謝の法則</a:t>
            </a:r>
            <a:endParaRPr kumimoji="1" lang="en-US" altLang="ja-JP" sz="2400" dirty="0"/>
          </a:p>
          <a:p>
            <a:pPr>
              <a:buNone/>
            </a:pPr>
            <a:r>
              <a:rPr lang="ja-JP" altLang="en-US" sz="1000" dirty="0"/>
              <a:t>　　　</a:t>
            </a:r>
            <a:endParaRPr lang="en-US" altLang="ja-JP" sz="1000" dirty="0"/>
          </a:p>
          <a:p>
            <a:pPr>
              <a:buNone/>
            </a:pPr>
            <a:r>
              <a:rPr kumimoji="1" lang="ja-JP" altLang="en-US" sz="2400" dirty="0"/>
              <a:t>　○赤ちゃんと白ちゃんの法則　　</a:t>
            </a:r>
            <a:r>
              <a:rPr kumimoji="1" lang="ja-JP" altLang="en-US" sz="2000" b="1" dirty="0"/>
              <a:t>〇グリーンスタインの第三法則　</a:t>
            </a:r>
            <a:endParaRPr kumimoji="1" lang="en-US" altLang="ja-JP" sz="1000" b="1" dirty="0"/>
          </a:p>
          <a:p>
            <a:pPr>
              <a:buNone/>
            </a:pPr>
            <a:endParaRPr lang="en-US" altLang="ja-JP" sz="1000" dirty="0"/>
          </a:p>
          <a:p>
            <a:pPr>
              <a:buNone/>
            </a:pPr>
            <a:r>
              <a:rPr lang="ja-JP" altLang="en-US" sz="2400" dirty="0"/>
              <a:t>　○万有引力の法則　　○ガンにならない法則　</a:t>
            </a:r>
            <a:r>
              <a:rPr lang="ja-JP" altLang="en-US" sz="2400" dirty="0">
                <a:solidFill>
                  <a:srgbClr val="0070C0"/>
                </a:solidFill>
              </a:rPr>
              <a:t>○循環の法則</a:t>
            </a:r>
            <a:endParaRPr lang="en-US" altLang="ja-JP" sz="2400" dirty="0">
              <a:solidFill>
                <a:srgbClr val="0070C0"/>
              </a:solidFill>
            </a:endParaRPr>
          </a:p>
          <a:p>
            <a:pPr>
              <a:buNone/>
            </a:pPr>
            <a:endParaRPr lang="en-US" altLang="ja-JP" sz="1000" dirty="0"/>
          </a:p>
          <a:p>
            <a:pPr>
              <a:buNone/>
            </a:pPr>
            <a:r>
              <a:rPr lang="ja-JP" altLang="en-US" sz="2400" dirty="0"/>
              <a:t>　○メンデルの遺伝の法則　　○縦と横の法則　〇波動の法則</a:t>
            </a:r>
            <a:endParaRPr kumimoji="1" lang="en-US" altLang="ja-JP" sz="2400" dirty="0"/>
          </a:p>
          <a:p>
            <a:pPr>
              <a:buNone/>
            </a:pPr>
            <a:endParaRPr lang="en-US" altLang="ja-JP" sz="2400" dirty="0"/>
          </a:p>
          <a:p>
            <a:pPr>
              <a:buNone/>
            </a:pPr>
            <a:endParaRPr kumimoji="1" lang="ja-JP" altLang="en-US" sz="2800" dirty="0"/>
          </a:p>
        </p:txBody>
      </p:sp>
      <p:pic>
        <p:nvPicPr>
          <p:cNvPr id="4099" name="Picture 3" descr="C:\Program Files\Microsoft Office\MEDIA\CAGCAT10\j0301076.wmf"/>
          <p:cNvPicPr>
            <a:picLocks noChangeAspect="1" noChangeArrowheads="1"/>
          </p:cNvPicPr>
          <p:nvPr/>
        </p:nvPicPr>
        <p:blipFill>
          <a:blip r:embed="rId3" cstate="print"/>
          <a:srcRect/>
          <a:stretch>
            <a:fillRect/>
          </a:stretch>
        </p:blipFill>
        <p:spPr bwMode="auto">
          <a:xfrm>
            <a:off x="6300192" y="1916832"/>
            <a:ext cx="2209448" cy="1137856"/>
          </a:xfrm>
          <a:prstGeom prst="rect">
            <a:avLst/>
          </a:prstGeom>
          <a:noFill/>
        </p:spPr>
      </p:pic>
      <p:sp>
        <p:nvSpPr>
          <p:cNvPr id="7" name="タイトル 1"/>
          <p:cNvSpPr txBox="1">
            <a:spLocks/>
          </p:cNvSpPr>
          <p:nvPr/>
        </p:nvSpPr>
        <p:spPr>
          <a:xfrm>
            <a:off x="571472" y="357166"/>
            <a:ext cx="8229600" cy="1143000"/>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2700000" scaled="1"/>
            <a:tileRect/>
          </a:gra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dirty="0">
                <a:ln>
                  <a:noFill/>
                </a:ln>
                <a:solidFill>
                  <a:schemeClr val="tx1"/>
                </a:solidFill>
                <a:effectLst/>
                <a:uLnTx/>
                <a:uFillTx/>
                <a:latin typeface="+mj-lt"/>
                <a:ea typeface="+mj-ea"/>
                <a:cs typeface="+mj-cs"/>
              </a:rPr>
              <a:t>２３</a:t>
            </a:r>
            <a:r>
              <a:rPr kumimoji="1" lang="ja-JP" altLang="en-US" sz="4400" b="0" i="0" u="none" strike="noStrike" kern="1200" cap="none" spc="0" normalizeH="0" baseline="0" noProof="0" dirty="0">
                <a:ln>
                  <a:noFill/>
                </a:ln>
                <a:solidFill>
                  <a:schemeClr val="tx1"/>
                </a:solidFill>
                <a:effectLst/>
                <a:uLnTx/>
                <a:uFillTx/>
                <a:latin typeface="+mj-lt"/>
                <a:ea typeface="+mj-ea"/>
                <a:cs typeface="+mj-cs"/>
              </a:rPr>
              <a:t>　自然の法則</a:t>
            </a:r>
            <a:endParaRPr kumimoji="1" lang="ja-JP" altLang="en-US" sz="39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コンテンツ プレースホルダ 2"/>
          <p:cNvSpPr>
            <a:spLocks noGrp="1"/>
          </p:cNvSpPr>
          <p:nvPr>
            <p:ph idx="1"/>
          </p:nvPr>
        </p:nvSpPr>
        <p:spPr>
          <a:xfrm>
            <a:off x="500063" y="1500188"/>
            <a:ext cx="8229600" cy="4525962"/>
          </a:xfrm>
        </p:spPr>
        <p:txBody>
          <a:bodyPr>
            <a:normAutofit lnSpcReduction="10000"/>
          </a:bodyPr>
          <a:lstStyle/>
          <a:p>
            <a:pPr eaLnBrk="1" hangingPunct="1">
              <a:buFont typeface="Arial" charset="0"/>
              <a:buNone/>
            </a:pPr>
            <a:r>
              <a:rPr lang="ja-JP" altLang="en-US" dirty="0">
                <a:solidFill>
                  <a:srgbClr val="00B050"/>
                </a:solidFill>
                <a:effectLst>
                  <a:glow rad="228600">
                    <a:schemeClr val="accent3">
                      <a:satMod val="175000"/>
                      <a:alpha val="40000"/>
                    </a:schemeClr>
                  </a:glow>
                </a:effectLst>
                <a:latin typeface="HGS創英角ｺﾞｼｯｸUB" pitchFamily="50" charset="-128"/>
                <a:ea typeface="HGS創英角ｺﾞｼｯｸUB" pitchFamily="50" charset="-128"/>
              </a:rPr>
              <a:t>☆私の職範囲</a:t>
            </a:r>
            <a:endParaRPr lang="en-US" altLang="ja-JP" dirty="0">
              <a:solidFill>
                <a:srgbClr val="00B050"/>
              </a:solidFill>
              <a:effectLst>
                <a:glow rad="228600">
                  <a:schemeClr val="accent3">
                    <a:satMod val="175000"/>
                    <a:alpha val="40000"/>
                  </a:schemeClr>
                </a:glow>
              </a:effectLst>
              <a:latin typeface="HGS創英角ｺﾞｼｯｸUB" pitchFamily="50" charset="-128"/>
              <a:ea typeface="HGS創英角ｺﾞｼｯｸUB" pitchFamily="50" charset="-128"/>
            </a:endParaRPr>
          </a:p>
          <a:p>
            <a:pPr eaLnBrk="1" hangingPunct="1">
              <a:buFont typeface="Arial" charset="0"/>
              <a:buNone/>
            </a:pPr>
            <a:r>
              <a:rPr lang="ja-JP" altLang="en-US" sz="2400" dirty="0">
                <a:solidFill>
                  <a:srgbClr val="00B050"/>
                </a:solidFill>
                <a:effectLst>
                  <a:glow rad="228600">
                    <a:schemeClr val="accent3">
                      <a:satMod val="175000"/>
                      <a:alpha val="40000"/>
                    </a:schemeClr>
                  </a:glow>
                </a:effectLst>
                <a:latin typeface="HGS創英角ｺﾞｼｯｸUB" pitchFamily="50" charset="-128"/>
                <a:ea typeface="HGS創英角ｺﾞｼｯｸUB" pitchFamily="50" charset="-128"/>
              </a:rPr>
              <a:t>　　</a:t>
            </a:r>
            <a:endParaRPr lang="en-US" altLang="ja-JP" sz="2400" dirty="0">
              <a:solidFill>
                <a:srgbClr val="00B050"/>
              </a:solidFill>
              <a:effectLst>
                <a:glow rad="228600">
                  <a:schemeClr val="accent3">
                    <a:satMod val="175000"/>
                    <a:alpha val="40000"/>
                  </a:schemeClr>
                </a:glow>
              </a:effectLst>
              <a:latin typeface="HGS創英角ｺﾞｼｯｸUB" pitchFamily="50" charset="-128"/>
              <a:ea typeface="HGS創英角ｺﾞｼｯｸUB" pitchFamily="50" charset="-128"/>
            </a:endParaRPr>
          </a:p>
          <a:p>
            <a:pPr eaLnBrk="1" hangingPunct="1">
              <a:buFont typeface="Arial" charset="0"/>
              <a:buNone/>
            </a:pPr>
            <a:r>
              <a:rPr lang="ja-JP" altLang="en-US" sz="2400" dirty="0">
                <a:solidFill>
                  <a:srgbClr val="00B050"/>
                </a:solidFill>
                <a:effectLst>
                  <a:glow rad="228600">
                    <a:schemeClr val="accent3">
                      <a:satMod val="175000"/>
                      <a:alpha val="40000"/>
                    </a:schemeClr>
                  </a:glow>
                </a:effectLst>
                <a:latin typeface="HGS創英角ｺﾞｼｯｸUB" pitchFamily="50" charset="-128"/>
                <a:ea typeface="HGS創英角ｺﾞｼｯｸUB" pitchFamily="50" charset="-128"/>
              </a:rPr>
              <a:t>　　◎アイエス社労士事務所　所長</a:t>
            </a:r>
            <a:endParaRPr lang="en-US" altLang="ja-JP" sz="2400" dirty="0">
              <a:solidFill>
                <a:srgbClr val="00B050"/>
              </a:solidFill>
              <a:effectLst>
                <a:glow rad="228600">
                  <a:schemeClr val="accent3">
                    <a:satMod val="175000"/>
                    <a:alpha val="40000"/>
                  </a:schemeClr>
                </a:glow>
              </a:effectLst>
              <a:latin typeface="HGS創英角ｺﾞｼｯｸUB" pitchFamily="50" charset="-128"/>
              <a:ea typeface="HGS創英角ｺﾞｼｯｸUB" pitchFamily="50" charset="-128"/>
            </a:endParaRPr>
          </a:p>
          <a:p>
            <a:pPr eaLnBrk="1" hangingPunct="1">
              <a:buFont typeface="Arial" charset="0"/>
              <a:buNone/>
            </a:pPr>
            <a:r>
              <a:rPr lang="ja-JP" altLang="en-US" sz="2400" dirty="0">
                <a:solidFill>
                  <a:srgbClr val="00B050"/>
                </a:solidFill>
                <a:effectLst>
                  <a:glow rad="228600">
                    <a:schemeClr val="accent3">
                      <a:satMod val="175000"/>
                      <a:alpha val="40000"/>
                    </a:schemeClr>
                  </a:glow>
                </a:effectLst>
                <a:latin typeface="HGS創英角ｺﾞｼｯｸUB" pitchFamily="50" charset="-128"/>
                <a:ea typeface="HGS創英角ｺﾞｼｯｸUB" pitchFamily="50" charset="-128"/>
              </a:rPr>
              <a:t>　　◎アイエスキャリア相談所　所長</a:t>
            </a:r>
            <a:endParaRPr lang="en-US" altLang="ja-JP" sz="2400" dirty="0">
              <a:solidFill>
                <a:srgbClr val="00B050"/>
              </a:solidFill>
              <a:effectLst>
                <a:glow rad="228600">
                  <a:schemeClr val="accent3">
                    <a:satMod val="175000"/>
                    <a:alpha val="40000"/>
                  </a:schemeClr>
                </a:glow>
              </a:effectLst>
              <a:latin typeface="HGS創英角ｺﾞｼｯｸUB" pitchFamily="50" charset="-128"/>
              <a:ea typeface="HGS創英角ｺﾞｼｯｸUB" pitchFamily="50" charset="-128"/>
            </a:endParaRPr>
          </a:p>
          <a:p>
            <a:pPr eaLnBrk="1" hangingPunct="1">
              <a:buFont typeface="Arial" charset="0"/>
              <a:buNone/>
            </a:pPr>
            <a:r>
              <a:rPr lang="ja-JP" altLang="en-US" sz="2400" dirty="0">
                <a:solidFill>
                  <a:srgbClr val="00B050"/>
                </a:solidFill>
                <a:effectLst>
                  <a:glow rad="228600">
                    <a:schemeClr val="accent3">
                      <a:satMod val="175000"/>
                      <a:alpha val="40000"/>
                    </a:schemeClr>
                  </a:glow>
                </a:effectLst>
                <a:latin typeface="HGS創英角ｺﾞｼｯｸUB" pitchFamily="50" charset="-128"/>
                <a:ea typeface="HGS創英角ｺﾞｼｯｸUB" pitchFamily="50" charset="-128"/>
              </a:rPr>
              <a:t>　　◎ＮＰＯ法人　愛－太陽ネット　理事長</a:t>
            </a:r>
            <a:endParaRPr lang="en-US" altLang="ja-JP" sz="2400" dirty="0">
              <a:solidFill>
                <a:srgbClr val="00B050"/>
              </a:solidFill>
              <a:effectLst>
                <a:glow rad="228600">
                  <a:schemeClr val="accent3">
                    <a:satMod val="175000"/>
                    <a:alpha val="40000"/>
                  </a:schemeClr>
                </a:glow>
              </a:effectLst>
              <a:latin typeface="HGS創英角ｺﾞｼｯｸUB" pitchFamily="50" charset="-128"/>
              <a:ea typeface="HGS創英角ｺﾞｼｯｸUB" pitchFamily="50" charset="-128"/>
            </a:endParaRPr>
          </a:p>
          <a:p>
            <a:pPr eaLnBrk="1" hangingPunct="1">
              <a:buFont typeface="Arial" charset="0"/>
              <a:buNone/>
            </a:pPr>
            <a:r>
              <a:rPr lang="ja-JP" altLang="en-US" sz="2400" dirty="0">
                <a:solidFill>
                  <a:srgbClr val="00B050"/>
                </a:solidFill>
                <a:effectLst>
                  <a:glow rad="228600">
                    <a:schemeClr val="accent3">
                      <a:satMod val="175000"/>
                      <a:alpha val="40000"/>
                    </a:schemeClr>
                  </a:glow>
                </a:effectLst>
                <a:latin typeface="HGS創英角ｺﾞｼｯｸUB" pitchFamily="50" charset="-128"/>
                <a:ea typeface="HGS創英角ｺﾞｼｯｸUB" pitchFamily="50" charset="-128"/>
              </a:rPr>
              <a:t>　　◎Ｉｓｔ快誠塾　塾長</a:t>
            </a:r>
            <a:endParaRPr lang="en-US" altLang="ja-JP" sz="2400" dirty="0">
              <a:solidFill>
                <a:srgbClr val="00B050"/>
              </a:solidFill>
              <a:effectLst>
                <a:glow rad="228600">
                  <a:schemeClr val="accent3">
                    <a:satMod val="175000"/>
                    <a:alpha val="40000"/>
                  </a:schemeClr>
                </a:glow>
              </a:effectLst>
              <a:latin typeface="HGS創英角ｺﾞｼｯｸUB" pitchFamily="50" charset="-128"/>
              <a:ea typeface="HGS創英角ｺﾞｼｯｸUB" pitchFamily="50" charset="-128"/>
            </a:endParaRPr>
          </a:p>
          <a:p>
            <a:pPr eaLnBrk="1" hangingPunct="1">
              <a:buFont typeface="Arial" charset="0"/>
              <a:buNone/>
            </a:pPr>
            <a:r>
              <a:rPr lang="ja-JP" altLang="en-US" sz="2400" dirty="0">
                <a:solidFill>
                  <a:srgbClr val="00B050"/>
                </a:solidFill>
                <a:effectLst>
                  <a:glow rad="228600">
                    <a:schemeClr val="accent3">
                      <a:satMod val="175000"/>
                      <a:alpha val="40000"/>
                    </a:schemeClr>
                  </a:glow>
                </a:effectLst>
                <a:latin typeface="HGS創英角ｺﾞｼｯｸUB" pitchFamily="50" charset="-128"/>
                <a:ea typeface="HGS創英角ｺﾞｼｯｸUB" pitchFamily="50" charset="-128"/>
              </a:rPr>
              <a:t>　　</a:t>
            </a:r>
            <a:r>
              <a:rPr lang="ja-JP" altLang="en-US" sz="2400" dirty="0">
                <a:solidFill>
                  <a:srgbClr val="0070C0"/>
                </a:solidFill>
                <a:effectLst>
                  <a:glow rad="228600">
                    <a:schemeClr val="accent3">
                      <a:satMod val="175000"/>
                      <a:alpha val="40000"/>
                    </a:schemeClr>
                  </a:glow>
                </a:effectLst>
                <a:latin typeface="HGS創英角ｺﾞｼｯｸUB" pitchFamily="50" charset="-128"/>
                <a:ea typeface="HGS創英角ｺﾞｼｯｸUB" pitchFamily="50" charset="-128"/>
              </a:rPr>
              <a:t>◎公益財団法人介護労働安定センターコンサルタント</a:t>
            </a:r>
            <a:endParaRPr lang="en-US" altLang="ja-JP" sz="2400" dirty="0">
              <a:solidFill>
                <a:srgbClr val="0070C0"/>
              </a:solidFill>
              <a:effectLst>
                <a:glow rad="228600">
                  <a:schemeClr val="accent3">
                    <a:satMod val="175000"/>
                    <a:alpha val="40000"/>
                  </a:schemeClr>
                </a:glow>
              </a:effectLst>
              <a:latin typeface="HGS創英角ｺﾞｼｯｸUB" pitchFamily="50" charset="-128"/>
              <a:ea typeface="HGS創英角ｺﾞｼｯｸUB" pitchFamily="50" charset="-128"/>
            </a:endParaRPr>
          </a:p>
          <a:p>
            <a:pPr eaLnBrk="1" hangingPunct="1">
              <a:buFont typeface="Arial" charset="0"/>
              <a:buNone/>
            </a:pPr>
            <a:r>
              <a:rPr lang="ja-JP" altLang="en-US" sz="2400" dirty="0">
                <a:solidFill>
                  <a:srgbClr val="0070C0"/>
                </a:solidFill>
                <a:effectLst>
                  <a:glow rad="228600">
                    <a:schemeClr val="accent3">
                      <a:satMod val="175000"/>
                      <a:alpha val="40000"/>
                    </a:schemeClr>
                  </a:glow>
                </a:effectLst>
                <a:latin typeface="HGS創英角ｺﾞｼｯｸUB" pitchFamily="50" charset="-128"/>
                <a:ea typeface="HGS創英角ｺﾞｼｯｸUB" pitchFamily="50" charset="-128"/>
              </a:rPr>
              <a:t>　　◎愛知県農業共済組合連合会コンプライアンス委員</a:t>
            </a:r>
            <a:endParaRPr lang="en-US" altLang="ja-JP" sz="2400" dirty="0">
              <a:solidFill>
                <a:srgbClr val="0070C0"/>
              </a:solidFill>
              <a:effectLst>
                <a:glow rad="228600">
                  <a:schemeClr val="accent3">
                    <a:satMod val="175000"/>
                    <a:alpha val="40000"/>
                  </a:schemeClr>
                </a:glow>
              </a:effectLst>
              <a:latin typeface="HGS創英角ｺﾞｼｯｸUB" pitchFamily="50" charset="-128"/>
              <a:ea typeface="HGS創英角ｺﾞｼｯｸUB" pitchFamily="50" charset="-128"/>
            </a:endParaRPr>
          </a:p>
          <a:p>
            <a:pPr eaLnBrk="1" hangingPunct="1">
              <a:buFont typeface="Arial" charset="0"/>
              <a:buNone/>
            </a:pPr>
            <a:r>
              <a:rPr lang="ja-JP" altLang="en-US" sz="2400" dirty="0">
                <a:solidFill>
                  <a:srgbClr val="0070C0"/>
                </a:solidFill>
                <a:effectLst>
                  <a:glow rad="228600">
                    <a:schemeClr val="accent3">
                      <a:satMod val="175000"/>
                      <a:alpha val="40000"/>
                    </a:schemeClr>
                  </a:glow>
                </a:effectLst>
                <a:latin typeface="HGS創英角ｺﾞｼｯｸUB" pitchFamily="50" charset="-128"/>
                <a:ea typeface="HGS創英角ｺﾞｼｯｸUB" pitchFamily="50" charset="-128"/>
              </a:rPr>
              <a:t>　　◎豊橋商工会議所雇用・労務専門相談員</a:t>
            </a:r>
            <a:r>
              <a:rPr lang="ja-JP" altLang="en-US" sz="2400" dirty="0">
                <a:solidFill>
                  <a:srgbClr val="0070C0"/>
                </a:solidFill>
                <a:latin typeface="HGS創英角ｺﾞｼｯｸUB" pitchFamily="50" charset="-128"/>
                <a:ea typeface="HGS創英角ｺﾞｼｯｸUB" pitchFamily="50" charset="-128"/>
              </a:rPr>
              <a:t>　</a:t>
            </a:r>
            <a:endParaRPr lang="en-US" altLang="ja-JP" sz="2400" dirty="0">
              <a:solidFill>
                <a:srgbClr val="0070C0"/>
              </a:solidFill>
              <a:latin typeface="HGS創英角ｺﾞｼｯｸUB" pitchFamily="50" charset="-128"/>
              <a:ea typeface="HGS創英角ｺﾞｼｯｸUB" pitchFamily="50" charset="-128"/>
            </a:endParaRPr>
          </a:p>
          <a:p>
            <a:pPr eaLnBrk="1" hangingPunct="1">
              <a:buFont typeface="Arial" charset="0"/>
              <a:buNone/>
            </a:pPr>
            <a:r>
              <a:rPr lang="ja-JP" altLang="en-US" sz="2400" dirty="0">
                <a:solidFill>
                  <a:srgbClr val="0070C0"/>
                </a:solidFill>
                <a:latin typeface="HGS創英角ｺﾞｼｯｸUB" pitchFamily="50" charset="-128"/>
                <a:ea typeface="HGS創英角ｺﾞｼｯｸUB" pitchFamily="50" charset="-128"/>
              </a:rPr>
              <a:t>　　◎ＬＥＣ東京リーガルマインド客員講師</a:t>
            </a:r>
            <a:r>
              <a:rPr lang="ja-JP" altLang="en-US" sz="2400" dirty="0">
                <a:latin typeface="HGS創英角ｺﾞｼｯｸUB" pitchFamily="50" charset="-128"/>
                <a:ea typeface="HGS創英角ｺﾞｼｯｸUB" pitchFamily="50" charset="-128"/>
              </a:rPr>
              <a:t>　</a:t>
            </a:r>
            <a:r>
              <a:rPr lang="ja-JP" altLang="en-US" sz="2400" b="1" dirty="0">
                <a:solidFill>
                  <a:srgbClr val="00B050"/>
                </a:solidFill>
                <a:latin typeface="HGS創英角ｺﾞｼｯｸUB" pitchFamily="50" charset="-128"/>
                <a:ea typeface="HGS創英角ｺﾞｼｯｸUB" pitchFamily="50" charset="-128"/>
              </a:rPr>
              <a:t>　　</a:t>
            </a:r>
            <a:endParaRPr lang="en-US" altLang="ja-JP" sz="1800" b="1" dirty="0">
              <a:solidFill>
                <a:srgbClr val="00B050"/>
              </a:solidFill>
              <a:latin typeface="HGP創英角ｺﾞｼｯｸUB" pitchFamily="50" charset="-128"/>
              <a:ea typeface="HGP創英角ｺﾞｼｯｸUB" pitchFamily="50" charset="-128"/>
            </a:endParaRPr>
          </a:p>
          <a:p>
            <a:pPr eaLnBrk="1" hangingPunct="1">
              <a:buFont typeface="Arial" charset="0"/>
              <a:buNone/>
            </a:pPr>
            <a:endParaRPr lang="ja-JP" altLang="en-US" sz="2800" dirty="0"/>
          </a:p>
        </p:txBody>
      </p:sp>
      <p:sp>
        <p:nvSpPr>
          <p:cNvPr id="15" name="タイトル 1"/>
          <p:cNvSpPr txBox="1">
            <a:spLocks noGrp="1"/>
          </p:cNvSpPr>
          <p:nvPr>
            <p:ph type="title"/>
          </p:nvPr>
        </p:nvSpPr>
        <p:spPr>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2700000" scaled="1"/>
            <a:tileRect/>
          </a:gra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a:ln>
                  <a:noFill/>
                </a:ln>
                <a:solidFill>
                  <a:schemeClr val="tx1"/>
                </a:solidFill>
                <a:effectLst/>
                <a:uLnTx/>
                <a:uFillTx/>
                <a:latin typeface="+mj-lt"/>
                <a:ea typeface="+mj-ea"/>
                <a:cs typeface="+mj-cs"/>
              </a:rPr>
              <a:t>２　</a:t>
            </a:r>
            <a:r>
              <a:rPr lang="ja-JP" altLang="en-US" dirty="0"/>
              <a:t>現在のフィールド</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705246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600200"/>
            <a:ext cx="8229600" cy="4853136"/>
          </a:xfrm>
        </p:spPr>
        <p:txBody>
          <a:bodyPr>
            <a:normAutofit lnSpcReduction="10000"/>
          </a:bodyPr>
          <a:lstStyle/>
          <a:p>
            <a:pPr>
              <a:buNone/>
            </a:pPr>
            <a:r>
              <a:rPr lang="ja-JP" altLang="en-US" sz="2800" dirty="0">
                <a:solidFill>
                  <a:srgbClr val="FF0000"/>
                </a:solidFill>
                <a:effectLst>
                  <a:glow rad="228600">
                    <a:schemeClr val="accent2">
                      <a:satMod val="175000"/>
                      <a:alpha val="40000"/>
                    </a:schemeClr>
                  </a:glow>
                </a:effectLst>
              </a:rPr>
              <a:t>◎出入りの法則とは</a:t>
            </a:r>
            <a:endParaRPr lang="en-US" altLang="ja-JP" sz="2800" dirty="0">
              <a:solidFill>
                <a:srgbClr val="FF0000"/>
              </a:solidFill>
              <a:effectLst>
                <a:glow rad="228600">
                  <a:schemeClr val="accent2">
                    <a:satMod val="175000"/>
                    <a:alpha val="40000"/>
                  </a:schemeClr>
                </a:glow>
              </a:effectLst>
            </a:endParaRPr>
          </a:p>
          <a:p>
            <a:pPr>
              <a:buNone/>
            </a:pPr>
            <a:r>
              <a:rPr lang="ja-JP" altLang="en-US" sz="2400" dirty="0"/>
              <a:t>　　　　　この宇宙（自然界）は、</a:t>
            </a:r>
            <a:r>
              <a:rPr lang="ja-JP" altLang="en-US" sz="2400" dirty="0">
                <a:solidFill>
                  <a:srgbClr val="FF0000"/>
                </a:solidFill>
              </a:rPr>
              <a:t>「出る方が先　入る方は後」</a:t>
            </a:r>
            <a:endParaRPr lang="en-US" altLang="ja-JP" sz="2400" dirty="0">
              <a:solidFill>
                <a:srgbClr val="FF0000"/>
              </a:solidFill>
            </a:endParaRPr>
          </a:p>
          <a:p>
            <a:pPr>
              <a:buNone/>
            </a:pPr>
            <a:r>
              <a:rPr lang="ja-JP" altLang="en-US" sz="2400" dirty="0">
                <a:solidFill>
                  <a:srgbClr val="FF0000"/>
                </a:solidFill>
              </a:rPr>
              <a:t>　　　　　というしくみ</a:t>
            </a:r>
            <a:r>
              <a:rPr lang="ja-JP" altLang="en-US" sz="2400" dirty="0"/>
              <a:t>になっています。</a:t>
            </a:r>
            <a:endParaRPr lang="en-US" altLang="ja-JP" sz="2400" dirty="0"/>
          </a:p>
          <a:p>
            <a:pPr>
              <a:buNone/>
            </a:pPr>
            <a:r>
              <a:rPr lang="ja-JP" altLang="en-US" sz="2400" dirty="0"/>
              <a:t>　　　　　</a:t>
            </a:r>
            <a:r>
              <a:rPr lang="ja-JP" altLang="en-US" sz="2000" dirty="0"/>
              <a:t>（例）出入り口　　日の出日の入り　　呼吸　　思いやり</a:t>
            </a:r>
            <a:endParaRPr lang="en-US" altLang="ja-JP" sz="2000" dirty="0"/>
          </a:p>
          <a:p>
            <a:pPr>
              <a:buNone/>
            </a:pPr>
            <a:r>
              <a:rPr kumimoji="1" lang="ja-JP" altLang="en-US" sz="2000" dirty="0"/>
              <a:t>　　　　　　　　　おぎゃあといってお腹から出てきて</a:t>
            </a:r>
            <a:endParaRPr kumimoji="1" lang="en-US" altLang="ja-JP" sz="2000" dirty="0"/>
          </a:p>
          <a:p>
            <a:pPr>
              <a:buNone/>
            </a:pPr>
            <a:r>
              <a:rPr lang="ja-JP" altLang="en-US" sz="2000" dirty="0"/>
              <a:t>　　　　　　　　　　　　　　　　　　　　　</a:t>
            </a:r>
            <a:r>
              <a:rPr kumimoji="1" lang="ja-JP" altLang="en-US" sz="2000" dirty="0"/>
              <a:t>息を引き取って死んでいく</a:t>
            </a:r>
            <a:endParaRPr kumimoji="1" lang="en-US" altLang="ja-JP" sz="2000" dirty="0"/>
          </a:p>
          <a:p>
            <a:pPr>
              <a:buNone/>
            </a:pPr>
            <a:r>
              <a:rPr kumimoji="1" lang="ja-JP" altLang="en-US" sz="2400" dirty="0"/>
              <a:t>　　　　　　　</a:t>
            </a:r>
            <a:r>
              <a:rPr kumimoji="1" lang="ja-JP" altLang="en-US" sz="2000" dirty="0">
                <a:solidFill>
                  <a:srgbClr val="00B0F0"/>
                </a:solidFill>
                <a:latin typeface="HGP創英角ﾎﾟｯﾌﾟ体" panose="040B0A00000000000000" pitchFamily="50" charset="-128"/>
                <a:ea typeface="HGP創英角ﾎﾟｯﾌﾟ体" panose="040B0A00000000000000" pitchFamily="50" charset="-128"/>
              </a:rPr>
              <a:t>病気になると　→　体は</a:t>
            </a:r>
            <a:r>
              <a:rPr kumimoji="1" lang="ja-JP" altLang="en-US" sz="2000" dirty="0">
                <a:solidFill>
                  <a:srgbClr val="FF0000"/>
                </a:solidFill>
                <a:latin typeface="HGP創英角ﾎﾟｯﾌﾟ体" panose="040B0A00000000000000" pitchFamily="50" charset="-128"/>
                <a:ea typeface="HGP創英角ﾎﾟｯﾌﾟ体" panose="040B0A00000000000000" pitchFamily="50" charset="-128"/>
              </a:rPr>
              <a:t>出すことに集中</a:t>
            </a:r>
            <a:r>
              <a:rPr kumimoji="1" lang="ja-JP" altLang="en-US" sz="2000" dirty="0">
                <a:solidFill>
                  <a:srgbClr val="00B0F0"/>
                </a:solidFill>
                <a:latin typeface="HGP創英角ﾎﾟｯﾌﾟ体" panose="040B0A00000000000000" pitchFamily="50" charset="-128"/>
                <a:ea typeface="HGP創英角ﾎﾟｯﾌﾟ体" panose="040B0A00000000000000" pitchFamily="50" charset="-128"/>
              </a:rPr>
              <a:t>します　</a:t>
            </a:r>
            <a:endParaRPr kumimoji="1" lang="en-US" altLang="ja-JP" sz="2000" dirty="0">
              <a:solidFill>
                <a:srgbClr val="00B0F0"/>
              </a:solidFill>
              <a:latin typeface="HGP創英角ﾎﾟｯﾌﾟ体" panose="040B0A00000000000000" pitchFamily="50" charset="-128"/>
              <a:ea typeface="HGP創英角ﾎﾟｯﾌﾟ体" panose="040B0A00000000000000" pitchFamily="50" charset="-128"/>
            </a:endParaRPr>
          </a:p>
          <a:p>
            <a:pPr>
              <a:buNone/>
            </a:pPr>
            <a:r>
              <a:rPr kumimoji="1" lang="ja-JP" altLang="en-US" sz="2400" dirty="0"/>
              <a:t>　　</a:t>
            </a:r>
            <a:r>
              <a:rPr kumimoji="1" lang="ja-JP" altLang="en-US" sz="2000" b="1" dirty="0"/>
              <a:t>∴　まずは</a:t>
            </a:r>
            <a:r>
              <a:rPr kumimoji="1" lang="ja-JP" altLang="en-US" sz="2000" b="1" dirty="0">
                <a:solidFill>
                  <a:srgbClr val="FF0000"/>
                </a:solidFill>
              </a:rPr>
              <a:t>力を出す（自ら進んで行う）方が先</a:t>
            </a:r>
            <a:r>
              <a:rPr kumimoji="1" lang="ja-JP" altLang="en-US" sz="2000" b="1" dirty="0"/>
              <a:t>　　結果はあとで入ってくる</a:t>
            </a:r>
            <a:endParaRPr kumimoji="1" lang="en-US" altLang="ja-JP" sz="2000" b="1" dirty="0"/>
          </a:p>
          <a:p>
            <a:pPr>
              <a:buNone/>
            </a:pPr>
            <a:r>
              <a:rPr lang="ja-JP" altLang="en-US" sz="2000" b="1" dirty="0"/>
              <a:t>　　　　　初めから「あれ欲しい、これ欲しい」</a:t>
            </a:r>
            <a:r>
              <a:rPr lang="ja-JP" altLang="en-US" sz="2000" b="1" dirty="0">
                <a:solidFill>
                  <a:srgbClr val="FF3399"/>
                </a:solidFill>
              </a:rPr>
              <a:t>（入ることを優先すること）</a:t>
            </a:r>
            <a:r>
              <a:rPr lang="ja-JP" altLang="en-US" sz="2000" b="1" dirty="0"/>
              <a:t>は、</a:t>
            </a:r>
            <a:endParaRPr lang="en-US" altLang="ja-JP" sz="2000" b="1" dirty="0"/>
          </a:p>
          <a:p>
            <a:pPr>
              <a:buNone/>
            </a:pPr>
            <a:r>
              <a:rPr lang="ja-JP" altLang="en-US" sz="2000" b="1" dirty="0"/>
              <a:t>　　　　　</a:t>
            </a:r>
            <a:r>
              <a:rPr lang="ja-JP" altLang="en-US" sz="2000" b="1" dirty="0">
                <a:solidFill>
                  <a:srgbClr val="FF0066"/>
                </a:solidFill>
              </a:rPr>
              <a:t>自然の法則に合わない</a:t>
            </a:r>
            <a:r>
              <a:rPr lang="ja-JP" altLang="en-US" sz="2000" b="1" dirty="0"/>
              <a:t>から、とても疲れることが起きるのです</a:t>
            </a:r>
            <a:r>
              <a:rPr lang="ja-JP" altLang="en-US" sz="2400" dirty="0"/>
              <a:t>。</a:t>
            </a:r>
            <a:endParaRPr lang="en-US" altLang="ja-JP" sz="2400" dirty="0"/>
          </a:p>
          <a:p>
            <a:pPr>
              <a:buNone/>
            </a:pPr>
            <a:r>
              <a:rPr kumimoji="1" lang="ja-JP" altLang="en-US" sz="2400" dirty="0"/>
              <a:t>　　　　　まずは、淡々と</a:t>
            </a:r>
            <a:r>
              <a:rPr kumimoji="1" lang="ja-JP" altLang="en-US" sz="2400" dirty="0">
                <a:solidFill>
                  <a:srgbClr val="00B050"/>
                </a:solidFill>
                <a:latin typeface="HGP創英角ﾎﾟｯﾌﾟ体" pitchFamily="50" charset="-128"/>
                <a:ea typeface="HGP創英角ﾎﾟｯﾌﾟ体" pitchFamily="50" charset="-128"/>
              </a:rPr>
              <a:t>自分から力を出すことが先決</a:t>
            </a:r>
            <a:r>
              <a:rPr kumimoji="1" lang="ja-JP" altLang="en-US" sz="2400" dirty="0"/>
              <a:t>です！</a:t>
            </a:r>
            <a:endParaRPr kumimoji="1" lang="en-US" altLang="ja-JP" sz="2400" dirty="0"/>
          </a:p>
          <a:p>
            <a:pPr>
              <a:buNone/>
            </a:pPr>
            <a:r>
              <a:rPr lang="ja-JP" altLang="en-US" sz="2400" dirty="0"/>
              <a:t>　　　　　　　　</a:t>
            </a:r>
            <a:r>
              <a:rPr lang="ja-JP" altLang="en-US"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自ら考え、自ら成す　　自らを灯とする</a:t>
            </a:r>
            <a:endParaRPr kumimoji="1" lang="ja-JP" altLang="en-US"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11" name="タイトル 1"/>
          <p:cNvSpPr>
            <a:spLocks noGrp="1"/>
          </p:cNvSpPr>
          <p:nvPr>
            <p:ph type="title"/>
          </p:nvPr>
        </p:nvSpPr>
        <p:spP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2700000" scaled="1"/>
            <a:tileRect/>
          </a:gradFill>
        </p:spPr>
        <p:txBody>
          <a:bodyPr/>
          <a:lstStyle/>
          <a:p>
            <a:r>
              <a:rPr lang="ja-JP" altLang="en-US" dirty="0"/>
              <a:t>２４　出入りの法則</a:t>
            </a:r>
            <a:r>
              <a:rPr kumimoji="1" lang="ja-JP" altLang="en-US" dirty="0"/>
              <a:t>　</a:t>
            </a:r>
          </a:p>
        </p:txBody>
      </p:sp>
      <p:sp>
        <p:nvSpPr>
          <p:cNvPr id="12" name="右矢印 11"/>
          <p:cNvSpPr/>
          <p:nvPr/>
        </p:nvSpPr>
        <p:spPr>
          <a:xfrm>
            <a:off x="827584" y="2276872"/>
            <a:ext cx="648072" cy="43204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600200"/>
            <a:ext cx="8229600" cy="4614882"/>
          </a:xfrm>
        </p:spPr>
        <p:txBody>
          <a:bodyPr>
            <a:normAutofit/>
          </a:bodyPr>
          <a:lstStyle/>
          <a:p>
            <a:pPr>
              <a:buNone/>
            </a:pPr>
            <a:r>
              <a:rPr lang="ja-JP" altLang="en-US" sz="2800" dirty="0">
                <a:solidFill>
                  <a:srgbClr val="FF0000"/>
                </a:solidFill>
                <a:effectLst>
                  <a:glow rad="228600">
                    <a:schemeClr val="accent2">
                      <a:satMod val="175000"/>
                      <a:alpha val="40000"/>
                    </a:schemeClr>
                  </a:glow>
                </a:effectLst>
              </a:rPr>
              <a:t>◎因果の法則とは</a:t>
            </a:r>
            <a:endParaRPr lang="en-US" altLang="ja-JP" sz="2800" dirty="0">
              <a:solidFill>
                <a:srgbClr val="FF0000"/>
              </a:solidFill>
              <a:effectLst>
                <a:glow rad="228600">
                  <a:schemeClr val="accent2">
                    <a:satMod val="175000"/>
                    <a:alpha val="40000"/>
                  </a:schemeClr>
                </a:glow>
              </a:effectLst>
            </a:endParaRPr>
          </a:p>
          <a:p>
            <a:pPr>
              <a:buNone/>
            </a:pPr>
            <a:r>
              <a:rPr lang="ja-JP" altLang="en-US" sz="2400" dirty="0"/>
              <a:t>　　　　　この宇宙（自然界）は、</a:t>
            </a:r>
            <a:endParaRPr lang="en-US" altLang="ja-JP" sz="2400" dirty="0"/>
          </a:p>
          <a:p>
            <a:pPr>
              <a:buNone/>
            </a:pPr>
            <a:r>
              <a:rPr kumimoji="1" lang="ja-JP" altLang="en-US" sz="2400" dirty="0"/>
              <a:t>　　　　「</a:t>
            </a:r>
            <a:r>
              <a:rPr kumimoji="1" lang="ja-JP" altLang="en-US" sz="2400" dirty="0">
                <a:solidFill>
                  <a:srgbClr val="00B0F0"/>
                </a:solidFill>
              </a:rPr>
              <a:t>良い</a:t>
            </a:r>
            <a:r>
              <a:rPr kumimoji="1" lang="ja-JP" altLang="en-US" sz="2400" dirty="0"/>
              <a:t>ことを思って　</a:t>
            </a:r>
            <a:r>
              <a:rPr kumimoji="1" lang="ja-JP" altLang="en-US" sz="2400" dirty="0">
                <a:solidFill>
                  <a:srgbClr val="00B0F0"/>
                </a:solidFill>
              </a:rPr>
              <a:t>良い</a:t>
            </a:r>
            <a:r>
              <a:rPr kumimoji="1" lang="ja-JP" altLang="en-US" sz="2400" dirty="0"/>
              <a:t>ことを実行すれば　</a:t>
            </a:r>
            <a:r>
              <a:rPr kumimoji="1" lang="ja-JP" altLang="en-US" sz="2400" dirty="0">
                <a:solidFill>
                  <a:srgbClr val="00B0F0"/>
                </a:solidFill>
              </a:rPr>
              <a:t>良い</a:t>
            </a:r>
            <a:r>
              <a:rPr kumimoji="1" lang="ja-JP" altLang="en-US" sz="2400" dirty="0"/>
              <a:t>結果が」</a:t>
            </a:r>
            <a:endParaRPr kumimoji="1" lang="en-US" altLang="ja-JP" sz="2400" dirty="0"/>
          </a:p>
          <a:p>
            <a:pPr>
              <a:buNone/>
            </a:pPr>
            <a:r>
              <a:rPr lang="ja-JP" altLang="en-US" sz="2400" dirty="0"/>
              <a:t>　　　　「</a:t>
            </a:r>
            <a:r>
              <a:rPr lang="ja-JP" altLang="en-US" sz="2400" dirty="0">
                <a:solidFill>
                  <a:srgbClr val="FF0000"/>
                </a:solidFill>
              </a:rPr>
              <a:t>悪い</a:t>
            </a:r>
            <a:r>
              <a:rPr lang="ja-JP" altLang="en-US" sz="2400" dirty="0"/>
              <a:t>ことを思って　</a:t>
            </a:r>
            <a:r>
              <a:rPr lang="ja-JP" altLang="en-US" sz="2400" dirty="0">
                <a:solidFill>
                  <a:srgbClr val="FF0000"/>
                </a:solidFill>
              </a:rPr>
              <a:t>悪い</a:t>
            </a:r>
            <a:r>
              <a:rPr lang="ja-JP" altLang="en-US" sz="2400" dirty="0"/>
              <a:t>ことを実行すれば　</a:t>
            </a:r>
            <a:r>
              <a:rPr lang="ja-JP" altLang="en-US" sz="2400" dirty="0">
                <a:solidFill>
                  <a:srgbClr val="FF0000"/>
                </a:solidFill>
              </a:rPr>
              <a:t>悪い</a:t>
            </a:r>
            <a:r>
              <a:rPr lang="ja-JP" altLang="en-US" sz="2400" dirty="0"/>
              <a:t>結果が」</a:t>
            </a:r>
            <a:endParaRPr lang="en-US" altLang="ja-JP" sz="2400" dirty="0"/>
          </a:p>
          <a:p>
            <a:pPr>
              <a:buNone/>
            </a:pPr>
            <a:r>
              <a:rPr kumimoji="1" lang="ja-JP" altLang="en-US" sz="2400" dirty="0"/>
              <a:t>　　　　</a:t>
            </a:r>
            <a:r>
              <a:rPr kumimoji="1" lang="ja-JP" altLang="en-US" sz="2400" dirty="0">
                <a:solidFill>
                  <a:srgbClr val="00B050"/>
                </a:solidFill>
                <a:latin typeface="HGP創英角ﾎﾟｯﾌﾟ体" pitchFamily="50" charset="-128"/>
                <a:ea typeface="HGP創英角ﾎﾟｯﾌﾟ体" pitchFamily="50" charset="-128"/>
              </a:rPr>
              <a:t>自分にいつか返ってくる</a:t>
            </a:r>
            <a:r>
              <a:rPr kumimoji="1" lang="ja-JP" altLang="en-US" sz="2400" dirty="0"/>
              <a:t>という法則があります。</a:t>
            </a:r>
            <a:endParaRPr kumimoji="1" lang="en-US" altLang="ja-JP" sz="2400" dirty="0"/>
          </a:p>
          <a:p>
            <a:pPr>
              <a:buNone/>
            </a:pPr>
            <a:r>
              <a:rPr lang="ja-JP" altLang="en-US" sz="2400" dirty="0"/>
              <a:t>　（例）　①私は幸せ！ホントに皆さんに感謝したい</a:t>
            </a:r>
            <a:endParaRPr lang="en-US" altLang="ja-JP" sz="2400" dirty="0"/>
          </a:p>
          <a:p>
            <a:pPr>
              <a:buNone/>
            </a:pPr>
            <a:r>
              <a:rPr kumimoji="1" lang="ja-JP" altLang="en-US" sz="2400" dirty="0"/>
              <a:t>　　　　　</a:t>
            </a:r>
            <a:r>
              <a:rPr kumimoji="1" lang="ja-JP" altLang="en-US" sz="2000" b="1" i="1" dirty="0">
                <a:solidFill>
                  <a:srgbClr val="7030A0"/>
                </a:solidFill>
                <a:latin typeface="HG丸ｺﾞｼｯｸM-PRO" pitchFamily="50" charset="-128"/>
                <a:ea typeface="HG丸ｺﾞｼｯｸM-PRO" pitchFamily="50" charset="-128"/>
              </a:rPr>
              <a:t>　「わかりました。あなたの思った通りにしましょう。」</a:t>
            </a:r>
            <a:endParaRPr kumimoji="1" lang="en-US" altLang="ja-JP" sz="2000" b="1" i="1" dirty="0">
              <a:solidFill>
                <a:srgbClr val="7030A0"/>
              </a:solidFill>
              <a:latin typeface="HG丸ｺﾞｼｯｸM-PRO" pitchFamily="50" charset="-128"/>
              <a:ea typeface="HG丸ｺﾞｼｯｸM-PRO" pitchFamily="50" charset="-128"/>
            </a:endParaRPr>
          </a:p>
          <a:p>
            <a:pPr>
              <a:buNone/>
            </a:pPr>
            <a:r>
              <a:rPr lang="ja-JP" altLang="en-US" sz="2400" dirty="0"/>
              <a:t>　　　　　②なんで私のまわりはバカばっかりなんだろう！</a:t>
            </a:r>
            <a:endParaRPr lang="en-US" altLang="ja-JP" sz="2400" dirty="0"/>
          </a:p>
          <a:p>
            <a:pPr>
              <a:buNone/>
            </a:pPr>
            <a:r>
              <a:rPr kumimoji="1" lang="ja-JP" altLang="en-US" sz="2400" dirty="0"/>
              <a:t>　　　　　　　ホントいや！</a:t>
            </a:r>
            <a:endParaRPr kumimoji="1" lang="en-US" altLang="ja-JP" sz="2400" dirty="0"/>
          </a:p>
          <a:p>
            <a:pPr>
              <a:buNone/>
            </a:pPr>
            <a:r>
              <a:rPr lang="ja-JP" altLang="en-US" sz="2400" dirty="0"/>
              <a:t>　　　　　　</a:t>
            </a:r>
            <a:r>
              <a:rPr lang="ja-JP" altLang="en-US" sz="2000" b="1" i="1" dirty="0">
                <a:solidFill>
                  <a:srgbClr val="7030A0"/>
                </a:solidFill>
                <a:latin typeface="HG丸ｺﾞｼｯｸM-PRO" pitchFamily="50" charset="-128"/>
                <a:ea typeface="HG丸ｺﾞｼｯｸM-PRO" pitchFamily="50" charset="-128"/>
              </a:rPr>
              <a:t>「わかりました。あなたの思った通りにしましょう。」</a:t>
            </a:r>
            <a:endParaRPr kumimoji="1" lang="ja-JP" altLang="en-US" sz="2000" b="1" i="1" dirty="0">
              <a:solidFill>
                <a:srgbClr val="7030A0"/>
              </a:solidFill>
              <a:latin typeface="HG丸ｺﾞｼｯｸM-PRO" pitchFamily="50" charset="-128"/>
              <a:ea typeface="HG丸ｺﾞｼｯｸM-PRO" pitchFamily="50" charset="-128"/>
            </a:endParaRPr>
          </a:p>
        </p:txBody>
      </p:sp>
      <p:sp>
        <p:nvSpPr>
          <p:cNvPr id="11" name="タイトル 1"/>
          <p:cNvSpPr>
            <a:spLocks noGrp="1"/>
          </p:cNvSpPr>
          <p:nvPr>
            <p:ph type="title"/>
          </p:nvPr>
        </p:nvSpPr>
        <p:spP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2700000" scaled="1"/>
            <a:tileRect/>
          </a:gradFill>
        </p:spPr>
        <p:txBody>
          <a:bodyPr/>
          <a:lstStyle/>
          <a:p>
            <a:r>
              <a:rPr lang="ja-JP" altLang="en-US" dirty="0"/>
              <a:t>２５　原因と結果の法則</a:t>
            </a:r>
            <a:r>
              <a:rPr kumimoji="1" lang="ja-JP" altLang="en-US" dirty="0"/>
              <a:t>　</a:t>
            </a:r>
          </a:p>
        </p:txBody>
      </p:sp>
      <p:sp>
        <p:nvSpPr>
          <p:cNvPr id="4" name="右矢印 3"/>
          <p:cNvSpPr/>
          <p:nvPr/>
        </p:nvSpPr>
        <p:spPr>
          <a:xfrm>
            <a:off x="827584" y="2132856"/>
            <a:ext cx="648072" cy="43204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FF00"/>
          </a:solidFill>
        </p:spPr>
        <p:txBody>
          <a:bodyPr>
            <a:normAutofit/>
          </a:bodyPr>
          <a:lstStyle/>
          <a:p>
            <a:r>
              <a:rPr kumimoji="1" lang="ja-JP" altLang="en-US" dirty="0"/>
              <a:t>２６　自然の法則のまとめ</a:t>
            </a:r>
          </a:p>
        </p:txBody>
      </p:sp>
      <p:sp>
        <p:nvSpPr>
          <p:cNvPr id="3" name="コンテンツ プレースホルダー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92500"/>
          </a:bodyPr>
          <a:lstStyle/>
          <a:p>
            <a:pPr marL="0" indent="0">
              <a:buNone/>
            </a:pPr>
            <a:r>
              <a:rPr lang="ja-JP" altLang="en-US" dirty="0"/>
              <a:t>☆</a:t>
            </a:r>
            <a:r>
              <a:rPr lang="ja-JP" altLang="en-US" dirty="0">
                <a:solidFill>
                  <a:srgbClr val="7030A0"/>
                </a:solidFill>
                <a:latin typeface="HGP創英ﾌﾟﾚｾﾞﾝｽEB" pitchFamily="18" charset="-128"/>
                <a:ea typeface="HGP創英ﾌﾟﾚｾﾞﾝｽEB" pitchFamily="18" charset="-128"/>
              </a:rPr>
              <a:t>無常</a:t>
            </a:r>
            <a:r>
              <a:rPr lang="ja-JP" altLang="en-US" dirty="0"/>
              <a:t>の考え方によれば・・・</a:t>
            </a:r>
            <a:endParaRPr lang="en-US" altLang="ja-JP" dirty="0"/>
          </a:p>
          <a:p>
            <a:pPr marL="0" indent="0">
              <a:buNone/>
            </a:pPr>
            <a:r>
              <a:rPr lang="ja-JP" altLang="en-US" dirty="0"/>
              <a:t>　　</a:t>
            </a:r>
            <a:r>
              <a:rPr lang="ja-JP" altLang="en-US" sz="2400" b="1" dirty="0"/>
              <a:t>善い行いをした人が損をする、とか、悪事を働いた人が得をする、</a:t>
            </a:r>
            <a:endParaRPr lang="en-US" altLang="ja-JP" sz="2400" b="1" dirty="0"/>
          </a:p>
          <a:p>
            <a:pPr marL="0" indent="0">
              <a:buNone/>
            </a:pPr>
            <a:r>
              <a:rPr lang="ja-JP" altLang="en-US" sz="2400" b="1" dirty="0"/>
              <a:t>　　　というわけではありません</a:t>
            </a:r>
            <a:r>
              <a:rPr lang="ja-JP" altLang="en-US" sz="2400" dirty="0"/>
              <a:t>。　</a:t>
            </a:r>
            <a:endParaRPr lang="en-US" altLang="ja-JP" sz="2400" dirty="0"/>
          </a:p>
          <a:p>
            <a:pPr marL="0" indent="0">
              <a:buNone/>
            </a:pPr>
            <a:r>
              <a:rPr lang="ja-JP" altLang="en-US" sz="2400" dirty="0">
                <a:solidFill>
                  <a:srgbClr val="218F36"/>
                </a:solidFill>
                <a:latin typeface="HGP創英ﾌﾟﾚｾﾞﾝｽEB" panose="02020800000000000000" pitchFamily="18" charset="-128"/>
                <a:ea typeface="HGP創英ﾌﾟﾚｾﾞﾝｽEB" panose="02020800000000000000" pitchFamily="18" charset="-128"/>
              </a:rPr>
              <a:t>　　　　　　　</a:t>
            </a:r>
            <a:endParaRPr lang="en-US" altLang="ja-JP" sz="2400" dirty="0">
              <a:solidFill>
                <a:srgbClr val="218F36"/>
              </a:solidFill>
              <a:latin typeface="HGP創英ﾌﾟﾚｾﾞﾝｽEB" panose="02020800000000000000" pitchFamily="18" charset="-128"/>
              <a:ea typeface="HGP創英ﾌﾟﾚｾﾞﾝｽEB" panose="02020800000000000000" pitchFamily="18" charset="-128"/>
            </a:endParaRPr>
          </a:p>
          <a:p>
            <a:pPr marL="0" indent="0">
              <a:buNone/>
            </a:pPr>
            <a:r>
              <a:rPr lang="ja-JP" altLang="en-US" sz="2400" dirty="0">
                <a:solidFill>
                  <a:srgbClr val="218F36"/>
                </a:solidFill>
                <a:latin typeface="HGP創英ﾌﾟﾚｾﾞﾝｽEB" panose="02020800000000000000" pitchFamily="18" charset="-128"/>
                <a:ea typeface="HGP創英ﾌﾟﾚｾﾞﾝｽEB" panose="02020800000000000000" pitchFamily="18" charset="-128"/>
              </a:rPr>
              <a:t>　　　　　　　　　　</a:t>
            </a:r>
            <a:r>
              <a:rPr lang="ja-JP" altLang="en-US" dirty="0">
                <a:solidFill>
                  <a:srgbClr val="218F36"/>
                </a:solidFill>
                <a:latin typeface="HGP創英ﾌﾟﾚｾﾞﾝｽEB" panose="02020800000000000000" pitchFamily="18" charset="-128"/>
                <a:ea typeface="HGP創英ﾌﾟﾚｾﾞﾝｽEB" panose="02020800000000000000" pitchFamily="18" charset="-128"/>
              </a:rPr>
              <a:t>善因善果、悪因悪果の法則</a:t>
            </a:r>
            <a:endParaRPr lang="en-US" altLang="ja-JP" dirty="0">
              <a:solidFill>
                <a:srgbClr val="218F36"/>
              </a:solidFill>
              <a:latin typeface="HGP創英ﾌﾟﾚｾﾞﾝｽEB" panose="02020800000000000000" pitchFamily="18" charset="-128"/>
              <a:ea typeface="HGP創英ﾌﾟﾚｾﾞﾝｽEB" panose="02020800000000000000" pitchFamily="18" charset="-128"/>
            </a:endParaRPr>
          </a:p>
          <a:p>
            <a:pPr marL="0" indent="0">
              <a:buNone/>
            </a:pPr>
            <a:endParaRPr lang="en-US" altLang="ja-JP" sz="1400" dirty="0">
              <a:solidFill>
                <a:srgbClr val="218F36"/>
              </a:solidFill>
              <a:latin typeface="HGP創英ﾌﾟﾚｾﾞﾝｽEB" panose="02020800000000000000" pitchFamily="18" charset="-128"/>
              <a:ea typeface="HGP創英ﾌﾟﾚｾﾞﾝｽEB" panose="02020800000000000000" pitchFamily="18" charset="-128"/>
            </a:endParaRPr>
          </a:p>
          <a:p>
            <a:pPr marL="0" indent="0">
              <a:buNone/>
            </a:pPr>
            <a:r>
              <a:rPr lang="ja-JP" altLang="en-US" sz="2400" dirty="0">
                <a:solidFill>
                  <a:srgbClr val="218F36"/>
                </a:solidFill>
                <a:latin typeface="HGP創英ﾌﾟﾚｾﾞﾝｽEB" panose="02020800000000000000" pitchFamily="18" charset="-128"/>
                <a:ea typeface="HGP創英ﾌﾟﾚｾﾞﾝｽEB" panose="02020800000000000000" pitchFamily="18" charset="-128"/>
              </a:rPr>
              <a:t>　　　いつかは返ってきます。　自らか、子孫か・・・家族か・・・。</a:t>
            </a:r>
            <a:endParaRPr lang="en-US" altLang="ja-JP" sz="2400" dirty="0">
              <a:solidFill>
                <a:schemeClr val="tx1"/>
              </a:solidFill>
              <a:latin typeface="+mj-ea"/>
              <a:ea typeface="+mj-ea"/>
            </a:endParaRPr>
          </a:p>
          <a:p>
            <a:pPr marL="0" indent="0">
              <a:buNone/>
            </a:pPr>
            <a:r>
              <a:rPr lang="ja-JP" altLang="en-US" sz="2400" dirty="0">
                <a:solidFill>
                  <a:schemeClr val="tx1"/>
                </a:solidFill>
                <a:latin typeface="+mj-ea"/>
                <a:ea typeface="+mj-ea"/>
              </a:rPr>
              <a:t>　　　悪いことはせず、より豊かな人生は、自分の行いによって</a:t>
            </a:r>
            <a:endParaRPr lang="en-US" altLang="ja-JP" sz="2400" dirty="0">
              <a:solidFill>
                <a:schemeClr val="tx1"/>
              </a:solidFill>
              <a:latin typeface="+mj-ea"/>
              <a:ea typeface="+mj-ea"/>
            </a:endParaRPr>
          </a:p>
          <a:p>
            <a:pPr marL="0" indent="0">
              <a:buNone/>
            </a:pPr>
            <a:r>
              <a:rPr lang="ja-JP" altLang="en-US" sz="2400" dirty="0">
                <a:solidFill>
                  <a:schemeClr val="tx1"/>
                </a:solidFill>
                <a:latin typeface="+mj-ea"/>
                <a:ea typeface="+mj-ea"/>
              </a:rPr>
              <a:t>　　　創り出していくことができます。</a:t>
            </a:r>
            <a:endParaRPr lang="en-US" altLang="ja-JP" sz="2400" dirty="0">
              <a:solidFill>
                <a:schemeClr val="tx1"/>
              </a:solidFill>
              <a:latin typeface="+mj-ea"/>
              <a:ea typeface="+mj-ea"/>
            </a:endParaRPr>
          </a:p>
          <a:p>
            <a:pPr marL="0" indent="0">
              <a:buNone/>
            </a:pPr>
            <a:r>
              <a:rPr lang="ja-JP" altLang="en-US" sz="2400" dirty="0">
                <a:solidFill>
                  <a:schemeClr val="tx1"/>
                </a:solidFill>
                <a:latin typeface="+mj-ea"/>
                <a:ea typeface="+mj-ea"/>
              </a:rPr>
              <a:t>　　　</a:t>
            </a:r>
            <a:r>
              <a:rPr lang="ja-JP" altLang="en-US" sz="2400" dirty="0">
                <a:solidFill>
                  <a:srgbClr val="7030A0"/>
                </a:solidFill>
                <a:latin typeface="HGP創英ﾌﾟﾚｾﾞﾝｽEB" pitchFamily="18" charset="-128"/>
                <a:ea typeface="HGP創英ﾌﾟﾚｾﾞﾝｽEB" pitchFamily="18" charset="-128"/>
              </a:rPr>
              <a:t>刹那主義</a:t>
            </a:r>
            <a:r>
              <a:rPr lang="ja-JP" altLang="en-US" sz="2400" dirty="0">
                <a:solidFill>
                  <a:schemeClr val="tx1"/>
                </a:solidFill>
                <a:latin typeface="+mj-ea"/>
                <a:ea typeface="+mj-ea"/>
              </a:rPr>
              <a:t>で、難しく考えず、心を整えて、精進しましょう。</a:t>
            </a:r>
            <a:endParaRPr lang="en-US" altLang="ja-JP" sz="2000" dirty="0">
              <a:solidFill>
                <a:schemeClr val="tx1"/>
              </a:solidFill>
              <a:latin typeface="+mj-ea"/>
              <a:ea typeface="+mj-ea"/>
            </a:endParaRPr>
          </a:p>
        </p:txBody>
      </p:sp>
    </p:spTree>
    <p:extLst>
      <p:ext uri="{BB962C8B-B14F-4D97-AF65-F5344CB8AC3E}">
        <p14:creationId xmlns:p14="http://schemas.microsoft.com/office/powerpoint/2010/main" val="1343926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oAutofit/>
          </a:bodyPr>
          <a:lstStyle/>
          <a:p>
            <a:pPr marL="0" indent="0">
              <a:buNone/>
            </a:pPr>
            <a:r>
              <a:rPr lang="ja-JP" altLang="en-US" sz="1800" dirty="0">
                <a:solidFill>
                  <a:srgbClr val="0070C0"/>
                </a:solidFill>
                <a:latin typeface="HGS創英ﾌﾟﾚｾﾞﾝｽEB" panose="02020800000000000000" pitchFamily="18" charset="-128"/>
                <a:ea typeface="HGS創英ﾌﾟﾚｾﾞﾝｽEB" panose="02020800000000000000" pitchFamily="18" charset="-128"/>
              </a:rPr>
              <a:t>＜積善の先駆者：袁了凡＞　　中国の明の時代の実在人物</a:t>
            </a:r>
            <a:endParaRPr lang="en-US" altLang="ja-JP" sz="1800" dirty="0">
              <a:solidFill>
                <a:srgbClr val="0070C0"/>
              </a:solidFill>
              <a:latin typeface="HGS創英ﾌﾟﾚｾﾞﾝｽEB" panose="02020800000000000000" pitchFamily="18" charset="-128"/>
              <a:ea typeface="HGS創英ﾌﾟﾚｾﾞﾝｽEB" panose="02020800000000000000" pitchFamily="18" charset="-128"/>
            </a:endParaRPr>
          </a:p>
          <a:p>
            <a:pPr marL="0" indent="0">
              <a:buNone/>
            </a:pPr>
            <a:r>
              <a:rPr lang="ja-JP" altLang="en-US" sz="1800" dirty="0">
                <a:solidFill>
                  <a:srgbClr val="0070C0"/>
                </a:solidFill>
                <a:latin typeface="HGS創英ﾌﾟﾚｾﾞﾝｽEB" panose="02020800000000000000" pitchFamily="18" charset="-128"/>
                <a:ea typeface="HGS創英ﾌﾟﾚｾﾞﾝｽEB" panose="02020800000000000000" pitchFamily="18" charset="-128"/>
              </a:rPr>
              <a:t>　</a:t>
            </a:r>
            <a:r>
              <a:rPr lang="ja-JP" altLang="en-US" sz="1800" dirty="0">
                <a:latin typeface="HGS創英ﾌﾟﾚｾﾞﾝｽEB" panose="02020800000000000000" pitchFamily="18" charset="-128"/>
                <a:ea typeface="HGS創英ﾌﾟﾚｾﾞﾝｽEB" panose="02020800000000000000" pitchFamily="18" charset="-128"/>
              </a:rPr>
              <a:t>医者であった父を早くになくし、母に育てられ、医者になるための勉強をし</a:t>
            </a:r>
            <a:endParaRPr lang="en-US" altLang="ja-JP" sz="1800" dirty="0">
              <a:latin typeface="HGS創英ﾌﾟﾚｾﾞﾝｽEB" panose="02020800000000000000" pitchFamily="18" charset="-128"/>
              <a:ea typeface="HGS創英ﾌﾟﾚｾﾞﾝｽEB" panose="02020800000000000000" pitchFamily="18" charset="-128"/>
            </a:endParaRPr>
          </a:p>
          <a:p>
            <a:pPr marL="0" indent="0">
              <a:buNone/>
            </a:pPr>
            <a:r>
              <a:rPr lang="ja-JP" altLang="en-US" sz="1800" dirty="0">
                <a:latin typeface="HGS創英ﾌﾟﾚｾﾞﾝｽEB" panose="02020800000000000000" pitchFamily="18" charset="-128"/>
                <a:ea typeface="HGS創英ﾌﾟﾚｾﾞﾝｽEB" panose="02020800000000000000" pitchFamily="18" charset="-128"/>
              </a:rPr>
              <a:t>　ていた。</a:t>
            </a:r>
            <a:endParaRPr lang="en-US" altLang="ja-JP" sz="1800" dirty="0">
              <a:latin typeface="HGS創英ﾌﾟﾚｾﾞﾝｽEB" panose="02020800000000000000" pitchFamily="18" charset="-128"/>
              <a:ea typeface="HGS創英ﾌﾟﾚｾﾞﾝｽEB" panose="02020800000000000000" pitchFamily="18" charset="-128"/>
            </a:endParaRPr>
          </a:p>
          <a:p>
            <a:pPr marL="0" indent="0">
              <a:buNone/>
            </a:pPr>
            <a:r>
              <a:rPr lang="ja-JP" altLang="en-US" sz="1800" dirty="0">
                <a:latin typeface="HGS創英ﾌﾟﾚｾﾞﾝｽEB" panose="02020800000000000000" pitchFamily="18" charset="-128"/>
                <a:ea typeface="HGS創英ﾌﾟﾚｾﾞﾝｽEB" panose="02020800000000000000" pitchFamily="18" charset="-128"/>
              </a:rPr>
              <a:t>　ある日のこと、占術を会得した孔老子と会い、袁了凡の人生に何が起きるか</a:t>
            </a:r>
            <a:endParaRPr lang="en-US" altLang="ja-JP" sz="1800" dirty="0">
              <a:latin typeface="HGS創英ﾌﾟﾚｾﾞﾝｽEB" panose="02020800000000000000" pitchFamily="18" charset="-128"/>
              <a:ea typeface="HGS創英ﾌﾟﾚｾﾞﾝｽEB" panose="02020800000000000000" pitchFamily="18" charset="-128"/>
            </a:endParaRPr>
          </a:p>
          <a:p>
            <a:pPr marL="0" indent="0">
              <a:buNone/>
            </a:pPr>
            <a:r>
              <a:rPr lang="ja-JP" altLang="en-US" sz="1800" dirty="0">
                <a:latin typeface="HGS創英ﾌﾟﾚｾﾞﾝｽEB" panose="02020800000000000000" pitchFamily="18" charset="-128"/>
                <a:ea typeface="HGS創英ﾌﾟﾚｾﾞﾝｽEB" panose="02020800000000000000" pitchFamily="18" charset="-128"/>
              </a:rPr>
              <a:t>　を占い、その出来事が起きる時期まで示してくれた。</a:t>
            </a:r>
            <a:endParaRPr lang="en-US" altLang="ja-JP" sz="1800" dirty="0">
              <a:latin typeface="HGS創英ﾌﾟﾚｾﾞﾝｽEB" panose="02020800000000000000" pitchFamily="18" charset="-128"/>
              <a:ea typeface="HGS創英ﾌﾟﾚｾﾞﾝｽEB" panose="02020800000000000000" pitchFamily="18" charset="-128"/>
            </a:endParaRPr>
          </a:p>
          <a:p>
            <a:pPr marL="0" indent="0">
              <a:buNone/>
            </a:pPr>
            <a:r>
              <a:rPr lang="ja-JP" altLang="en-US" sz="1800" dirty="0">
                <a:latin typeface="HGS創英ﾌﾟﾚｾﾞﾝｽEB" panose="02020800000000000000" pitchFamily="18" charset="-128"/>
                <a:ea typeface="HGS創英ﾌﾟﾚｾﾞﾝｽEB" panose="02020800000000000000" pitchFamily="18" charset="-128"/>
              </a:rPr>
              <a:t>　＝科挙に受かる、昇進試験に何番で受かる、子どもは生まれない、</a:t>
            </a:r>
            <a:r>
              <a:rPr lang="en-US" altLang="ja-JP" sz="1800" dirty="0">
                <a:latin typeface="HGS創英ﾌﾟﾚｾﾞﾝｽEB" panose="02020800000000000000" pitchFamily="18" charset="-128"/>
                <a:ea typeface="HGS創英ﾌﾟﾚｾﾞﾝｽEB" panose="02020800000000000000" pitchFamily="18" charset="-128"/>
              </a:rPr>
              <a:t>53</a:t>
            </a:r>
            <a:r>
              <a:rPr lang="ja-JP" altLang="en-US" sz="1800" dirty="0">
                <a:latin typeface="HGS創英ﾌﾟﾚｾﾞﾝｽEB" panose="02020800000000000000" pitchFamily="18" charset="-128"/>
                <a:ea typeface="HGS創英ﾌﾟﾚｾﾞﾝｽEB" panose="02020800000000000000" pitchFamily="18" charset="-128"/>
              </a:rPr>
              <a:t>歳で亡</a:t>
            </a:r>
            <a:endParaRPr lang="en-US" altLang="ja-JP" sz="1800" dirty="0">
              <a:latin typeface="HGS創英ﾌﾟﾚｾﾞﾝｽEB" panose="02020800000000000000" pitchFamily="18" charset="-128"/>
              <a:ea typeface="HGS創英ﾌﾟﾚｾﾞﾝｽEB" panose="02020800000000000000" pitchFamily="18" charset="-128"/>
            </a:endParaRPr>
          </a:p>
          <a:p>
            <a:pPr marL="0" indent="0">
              <a:buNone/>
            </a:pPr>
            <a:r>
              <a:rPr lang="ja-JP" altLang="en-US" sz="1800" dirty="0">
                <a:latin typeface="HGS創英ﾌﾟﾚｾﾞﾝｽEB" panose="02020800000000000000" pitchFamily="18" charset="-128"/>
                <a:ea typeface="HGS創英ﾌﾟﾚｾﾞﾝｽEB" panose="02020800000000000000" pitchFamily="18" charset="-128"/>
              </a:rPr>
              <a:t>　　くなる＝</a:t>
            </a:r>
            <a:endParaRPr lang="en-US" altLang="ja-JP" sz="1800" dirty="0">
              <a:latin typeface="HGS創英ﾌﾟﾚｾﾞﾝｽEB" panose="02020800000000000000" pitchFamily="18" charset="-128"/>
              <a:ea typeface="HGS創英ﾌﾟﾚｾﾞﾝｽEB" panose="02020800000000000000" pitchFamily="18" charset="-128"/>
            </a:endParaRPr>
          </a:p>
          <a:p>
            <a:pPr marL="0" indent="0">
              <a:buNone/>
            </a:pPr>
            <a:r>
              <a:rPr lang="ja-JP" altLang="en-US" sz="1800" dirty="0">
                <a:latin typeface="HGS創英ﾌﾟﾚｾﾞﾝｽEB" panose="02020800000000000000" pitchFamily="18" charset="-128"/>
                <a:ea typeface="HGS創英ﾌﾟﾚｾﾞﾝｽEB" panose="02020800000000000000" pitchFamily="18" charset="-128"/>
              </a:rPr>
              <a:t>　袁了凡は、まさにこの老子の言った通りの人生となっていき、運命が定まっ</a:t>
            </a:r>
            <a:endParaRPr lang="en-US" altLang="ja-JP" sz="1800" dirty="0">
              <a:latin typeface="HGS創英ﾌﾟﾚｾﾞﾝｽEB" panose="02020800000000000000" pitchFamily="18" charset="-128"/>
              <a:ea typeface="HGS創英ﾌﾟﾚｾﾞﾝｽEB" panose="02020800000000000000" pitchFamily="18" charset="-128"/>
            </a:endParaRPr>
          </a:p>
          <a:p>
            <a:pPr marL="0" indent="0">
              <a:buNone/>
            </a:pPr>
            <a:r>
              <a:rPr lang="ja-JP" altLang="en-US" sz="1800" dirty="0">
                <a:latin typeface="HGS創英ﾌﾟﾚｾﾞﾝｽEB" panose="02020800000000000000" pitchFamily="18" charset="-128"/>
                <a:ea typeface="HGS創英ﾌﾟﾚｾﾞﾝｽEB" panose="02020800000000000000" pitchFamily="18" charset="-128"/>
              </a:rPr>
              <a:t>　ているのだと思った。あるとき、禅に興味をもち、雲谷禅師に教えを請う</a:t>
            </a:r>
            <a:endParaRPr lang="en-US" altLang="ja-JP" sz="1800" dirty="0">
              <a:latin typeface="HGS創英ﾌﾟﾚｾﾞﾝｽEB" panose="02020800000000000000" pitchFamily="18" charset="-128"/>
              <a:ea typeface="HGS創英ﾌﾟﾚｾﾞﾝｽEB" panose="02020800000000000000" pitchFamily="18" charset="-128"/>
            </a:endParaRPr>
          </a:p>
          <a:p>
            <a:pPr marL="0" indent="0">
              <a:buNone/>
            </a:pPr>
            <a:r>
              <a:rPr lang="ja-JP" altLang="en-US" sz="1800" dirty="0">
                <a:latin typeface="HGS創英ﾌﾟﾚｾﾞﾝｽEB" panose="02020800000000000000" pitchFamily="18" charset="-128"/>
                <a:ea typeface="HGS創英ﾌﾟﾚｾﾞﾝｽEB" panose="02020800000000000000" pitchFamily="18" charset="-128"/>
              </a:rPr>
              <a:t>　た。・・・</a:t>
            </a:r>
            <a:endParaRPr lang="en-US" altLang="ja-JP" sz="1800" dirty="0">
              <a:latin typeface="HGS創英ﾌﾟﾚｾﾞﾝｽEB" panose="02020800000000000000" pitchFamily="18" charset="-128"/>
              <a:ea typeface="HGS創英ﾌﾟﾚｾﾞﾝｽEB" panose="02020800000000000000" pitchFamily="18" charset="-128"/>
            </a:endParaRPr>
          </a:p>
          <a:p>
            <a:pPr marL="0" indent="0">
              <a:buNone/>
            </a:pPr>
            <a:r>
              <a:rPr lang="ja-JP" altLang="en-US" sz="1800" dirty="0">
                <a:latin typeface="HGS創英ﾌﾟﾚｾﾞﾝｽEB" panose="02020800000000000000" pitchFamily="18" charset="-128"/>
                <a:ea typeface="HGS創英ﾌﾟﾚｾﾞﾝｽEB" panose="02020800000000000000" pitchFamily="18" charset="-128"/>
              </a:rPr>
              <a:t>　師は、「運命に拘束されるのは凡人だけであり、聖人や先哲たちは皆、</a:t>
            </a:r>
            <a:r>
              <a:rPr lang="ja-JP" altLang="en-US" sz="1800" dirty="0">
                <a:solidFill>
                  <a:srgbClr val="0070C0"/>
                </a:solidFill>
                <a:latin typeface="HGS創英ﾌﾟﾚｾﾞﾝｽEB" panose="02020800000000000000" pitchFamily="18" charset="-128"/>
                <a:ea typeface="HGS創英ﾌﾟﾚｾﾞﾝｽEB" panose="02020800000000000000" pitchFamily="18" charset="-128"/>
              </a:rPr>
              <a:t>善徳</a:t>
            </a:r>
            <a:endParaRPr lang="en-US" altLang="ja-JP" sz="1800" dirty="0">
              <a:solidFill>
                <a:srgbClr val="0070C0"/>
              </a:solidFill>
              <a:latin typeface="HGS創英ﾌﾟﾚｾﾞﾝｽEB" panose="02020800000000000000" pitchFamily="18" charset="-128"/>
              <a:ea typeface="HGS創英ﾌﾟﾚｾﾞﾝｽEB" panose="02020800000000000000" pitchFamily="18" charset="-128"/>
            </a:endParaRPr>
          </a:p>
          <a:p>
            <a:pPr marL="0" indent="0">
              <a:buNone/>
            </a:pPr>
            <a:r>
              <a:rPr lang="ja-JP" altLang="en-US" sz="1800" dirty="0">
                <a:solidFill>
                  <a:srgbClr val="0070C0"/>
                </a:solidFill>
                <a:latin typeface="HGS創英ﾌﾟﾚｾﾞﾝｽEB" panose="02020800000000000000" pitchFamily="18" charset="-128"/>
                <a:ea typeface="HGS創英ﾌﾟﾚｾﾞﾝｽEB" panose="02020800000000000000" pitchFamily="18" charset="-128"/>
              </a:rPr>
              <a:t>　を積むことにより自らを改善</a:t>
            </a:r>
            <a:r>
              <a:rPr lang="ja-JP" altLang="en-US" sz="1800" dirty="0">
                <a:latin typeface="HGS創英ﾌﾟﾚｾﾞﾝｽEB" panose="02020800000000000000" pitchFamily="18" charset="-128"/>
                <a:ea typeface="HGS創英ﾌﾟﾚｾﾞﾝｽEB" panose="02020800000000000000" pitchFamily="18" charset="-128"/>
              </a:rPr>
              <a:t>し、造命したのだ。」と。そして「功過格」と</a:t>
            </a:r>
            <a:endParaRPr lang="en-US" altLang="ja-JP" sz="1800" dirty="0">
              <a:latin typeface="HGS創英ﾌﾟﾚｾﾞﾝｽEB" panose="02020800000000000000" pitchFamily="18" charset="-128"/>
              <a:ea typeface="HGS創英ﾌﾟﾚｾﾞﾝｽEB" panose="02020800000000000000" pitchFamily="18" charset="-128"/>
            </a:endParaRPr>
          </a:p>
          <a:p>
            <a:pPr marL="0" indent="0">
              <a:buNone/>
            </a:pPr>
            <a:r>
              <a:rPr lang="ja-JP" altLang="en-US" sz="1800" dirty="0">
                <a:latin typeface="HGS創英ﾌﾟﾚｾﾞﾝｽEB" panose="02020800000000000000" pitchFamily="18" charset="-128"/>
                <a:ea typeface="HGS創英ﾌﾟﾚｾﾞﾝｽEB" panose="02020800000000000000" pitchFamily="18" charset="-128"/>
              </a:rPr>
              <a:t>　いう書物を与えた。そして・・・</a:t>
            </a:r>
            <a:r>
              <a:rPr lang="ja-JP" altLang="en-US" sz="1800" dirty="0">
                <a:solidFill>
                  <a:srgbClr val="00B050"/>
                </a:solidFill>
                <a:latin typeface="HGS創英ﾌﾟﾚｾﾞﾝｽEB" panose="02020800000000000000" pitchFamily="18" charset="-128"/>
                <a:ea typeface="HGS創英ﾌﾟﾚｾﾞﾝｽEB" panose="02020800000000000000" pitchFamily="18" charset="-128"/>
              </a:rPr>
              <a:t>決まっていたと思われた運命が好転した</a:t>
            </a:r>
            <a:r>
              <a:rPr lang="ja-JP" altLang="en-US" sz="1800" dirty="0">
                <a:latin typeface="HGS創英ﾌﾟﾚｾﾞﾝｽEB" panose="02020800000000000000" pitchFamily="18" charset="-128"/>
                <a:ea typeface="HGS創英ﾌﾟﾚｾﾞﾝｽEB" panose="02020800000000000000" pitchFamily="18" charset="-128"/>
              </a:rPr>
              <a:t>。</a:t>
            </a:r>
          </a:p>
        </p:txBody>
      </p:sp>
      <p:sp>
        <p:nvSpPr>
          <p:cNvPr id="9" name="タイトル 1">
            <a:extLst>
              <a:ext uri="{FF2B5EF4-FFF2-40B4-BE49-F238E27FC236}">
                <a16:creationId xmlns:a16="http://schemas.microsoft.com/office/drawing/2014/main" id="{F1EE87FF-C6B5-178D-D149-2F36202A014F}"/>
              </a:ext>
            </a:extLst>
          </p:cNvPr>
          <p:cNvSpPr txBox="1">
            <a:spLocks noGrp="1"/>
          </p:cNvSpPr>
          <p:nvPr>
            <p:ph type="title"/>
          </p:nvPr>
        </p:nvSpPr>
        <p:spPr>
          <a:xfrm>
            <a:off x="683568" y="476672"/>
            <a:ext cx="7776864" cy="990600"/>
          </a:xfrm>
          <a:prstGeom prst="rect">
            <a:avLst/>
          </a:prstGeom>
          <a:solidFill>
            <a:srgbClr val="00FF00"/>
          </a:solidFill>
        </p:spPr>
        <p:txBody>
          <a:bodyPr vert="horz" lIns="68580" tIns="34290" rIns="68580" bIns="34290" rtlCol="0" anchor="ctr">
            <a:normAutofit/>
          </a:bodyPr>
          <a:lstStyle/>
          <a:p>
            <a:pPr>
              <a:lnSpc>
                <a:spcPct val="100000"/>
              </a:lnSpc>
              <a:defRPr/>
            </a:pPr>
            <a:r>
              <a:rPr lang="ja-JP" altLang="en-US" dirty="0"/>
              <a:t>２７　運命は心次第</a:t>
            </a:r>
            <a:endParaRPr lang="ja-JP" altLang="en-US" sz="3300" dirty="0"/>
          </a:p>
        </p:txBody>
      </p:sp>
    </p:spTree>
    <p:extLst>
      <p:ext uri="{BB962C8B-B14F-4D97-AF65-F5344CB8AC3E}">
        <p14:creationId xmlns:p14="http://schemas.microsoft.com/office/powerpoint/2010/main" val="1699716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a:bodyPr>
          <a:lstStyle/>
          <a:p>
            <a:pPr marL="0" indent="0">
              <a:buNone/>
            </a:pPr>
            <a:r>
              <a:rPr kumimoji="1" lang="ja-JP" altLang="en-US" sz="2800" dirty="0"/>
              <a:t>☆人生は本人の意思次第！　考え方次第！</a:t>
            </a:r>
            <a:endParaRPr kumimoji="1" lang="en-US" altLang="ja-JP" sz="2800" dirty="0"/>
          </a:p>
          <a:p>
            <a:pPr marL="0" indent="0">
              <a:buNone/>
            </a:pPr>
            <a:r>
              <a:rPr lang="ja-JP" altLang="en-US" sz="2800" dirty="0"/>
              <a:t>　　運命はいかようにも変えられます。</a:t>
            </a:r>
            <a:endParaRPr lang="en-US" altLang="ja-JP" sz="2800" dirty="0"/>
          </a:p>
          <a:p>
            <a:pPr marL="0" indent="0">
              <a:buNone/>
            </a:pPr>
            <a:endParaRPr lang="en-US" altLang="ja-JP" sz="1400" dirty="0"/>
          </a:p>
          <a:p>
            <a:pPr marL="0" indent="0">
              <a:buNone/>
            </a:pPr>
            <a:r>
              <a:rPr lang="ja-JP" altLang="en-US" sz="2800" dirty="0"/>
              <a:t>　　＜人生の公式＞</a:t>
            </a:r>
            <a:endParaRPr lang="en-US" altLang="ja-JP" sz="2800" dirty="0"/>
          </a:p>
          <a:p>
            <a:pPr marL="0" indent="0">
              <a:buNone/>
            </a:pPr>
            <a:endParaRPr kumimoji="1" lang="en-US" altLang="ja-JP" sz="1400" dirty="0"/>
          </a:p>
          <a:p>
            <a:pPr marL="0" indent="0">
              <a:buNone/>
            </a:pPr>
            <a:r>
              <a:rPr lang="ja-JP" altLang="en-US" sz="2800" dirty="0"/>
              <a:t>　　</a:t>
            </a:r>
            <a:r>
              <a:rPr lang="ja-JP" altLang="en-US" sz="2800" b="1" u="sng" dirty="0">
                <a:ln w="12700">
                  <a:solidFill>
                    <a:schemeClr val="accent3">
                      <a:lumMod val="50000"/>
                    </a:schemeClr>
                  </a:solidFill>
                  <a:prstDash val="solid"/>
                </a:ln>
                <a:solidFill>
                  <a:srgbClr val="FF0066"/>
                </a:solidFill>
                <a:effectLst>
                  <a:outerShdw blurRad="38100" dist="38100" dir="2700000" algn="tl">
                    <a:srgbClr val="000000">
                      <a:alpha val="43137"/>
                    </a:srgbClr>
                  </a:outerShdw>
                </a:effectLst>
                <a:latin typeface="+mn-ea"/>
              </a:rPr>
              <a:t>考え方　　</a:t>
            </a:r>
            <a:r>
              <a:rPr lang="en-US" altLang="ja-JP" sz="2800" b="1" u="sng" dirty="0">
                <a:ln w="12700">
                  <a:solidFill>
                    <a:schemeClr val="accent3">
                      <a:lumMod val="50000"/>
                    </a:schemeClr>
                  </a:solidFill>
                  <a:prstDash val="solid"/>
                </a:ln>
                <a:solidFill>
                  <a:srgbClr val="FF0066"/>
                </a:solidFill>
                <a:effectLst>
                  <a:outerShdw blurRad="38100" dist="38100" dir="2700000" algn="tl">
                    <a:srgbClr val="000000">
                      <a:alpha val="43137"/>
                    </a:srgbClr>
                  </a:outerShdw>
                </a:effectLst>
                <a:latin typeface="+mn-ea"/>
              </a:rPr>
              <a:t>×</a:t>
            </a:r>
            <a:r>
              <a:rPr lang="ja-JP" altLang="en-US" sz="2800" b="1" u="sng" dirty="0">
                <a:ln w="12700">
                  <a:solidFill>
                    <a:schemeClr val="accent3">
                      <a:lumMod val="50000"/>
                    </a:schemeClr>
                  </a:solidFill>
                  <a:prstDash val="solid"/>
                </a:ln>
                <a:solidFill>
                  <a:srgbClr val="FF0066"/>
                </a:solidFill>
                <a:effectLst>
                  <a:outerShdw blurRad="38100" dist="38100" dir="2700000" algn="tl">
                    <a:srgbClr val="000000">
                      <a:alpha val="43137"/>
                    </a:srgbClr>
                  </a:outerShdw>
                </a:effectLst>
                <a:latin typeface="+mn-ea"/>
              </a:rPr>
              <a:t>　努力</a:t>
            </a:r>
            <a:r>
              <a:rPr lang="ja-JP" altLang="en-US" sz="2800" b="1" u="sng"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mn-ea"/>
              </a:rPr>
              <a:t>　</a:t>
            </a:r>
            <a:r>
              <a:rPr lang="en-US" altLang="ja-JP" sz="2800" b="1" u="sng" dirty="0">
                <a:ln w="12700">
                  <a:solidFill>
                    <a:schemeClr val="accent3">
                      <a:lumMod val="50000"/>
                    </a:schemeClr>
                  </a:solidFill>
                  <a:prstDash val="solid"/>
                </a:ln>
                <a:solidFill>
                  <a:srgbClr val="FFC000"/>
                </a:solidFill>
                <a:effectLst>
                  <a:outerShdw blurRad="38100" dist="38100" dir="2700000" algn="tl">
                    <a:srgbClr val="000000">
                      <a:alpha val="43137"/>
                    </a:srgbClr>
                  </a:outerShdw>
                </a:effectLst>
                <a:latin typeface="+mn-ea"/>
              </a:rPr>
              <a:t>×</a:t>
            </a:r>
            <a:r>
              <a:rPr lang="ja-JP" altLang="en-US" sz="2800" b="1" u="sng" dirty="0">
                <a:ln w="12700">
                  <a:solidFill>
                    <a:schemeClr val="accent3">
                      <a:lumMod val="50000"/>
                    </a:schemeClr>
                  </a:solidFill>
                  <a:prstDash val="solid"/>
                </a:ln>
                <a:solidFill>
                  <a:srgbClr val="FFC000"/>
                </a:solidFill>
                <a:effectLst>
                  <a:outerShdw blurRad="38100" dist="38100" dir="2700000" algn="tl">
                    <a:srgbClr val="000000">
                      <a:alpha val="43137"/>
                    </a:srgbClr>
                  </a:outerShdw>
                </a:effectLst>
                <a:latin typeface="+mn-ea"/>
              </a:rPr>
              <a:t>　能力　</a:t>
            </a:r>
            <a:r>
              <a:rPr lang="ja-JP" altLang="en-US" sz="2800" b="1" u="sng"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mn-ea"/>
              </a:rPr>
              <a:t>＝　</a:t>
            </a:r>
            <a:r>
              <a:rPr lang="ja-JP" altLang="en-US" sz="2800" b="1" u="sng" dirty="0">
                <a:ln w="12700">
                  <a:solidFill>
                    <a:schemeClr val="accent3">
                      <a:lumMod val="50000"/>
                    </a:schemeClr>
                  </a:solidFill>
                  <a:prstDash val="solid"/>
                </a:ln>
                <a:solidFill>
                  <a:srgbClr val="00FF00"/>
                </a:solidFill>
                <a:effectLst>
                  <a:outerShdw blurRad="38100" dist="38100" dir="2700000" algn="tl">
                    <a:srgbClr val="000000">
                      <a:alpha val="43137"/>
                    </a:srgbClr>
                  </a:outerShdw>
                </a:effectLst>
                <a:latin typeface="+mn-ea"/>
              </a:rPr>
              <a:t>その人の結果</a:t>
            </a:r>
            <a:endParaRPr kumimoji="1" lang="en-US" altLang="ja-JP" sz="2800" b="1" u="sng" dirty="0">
              <a:ln w="12700">
                <a:solidFill>
                  <a:schemeClr val="accent3">
                    <a:lumMod val="50000"/>
                  </a:schemeClr>
                </a:solidFill>
                <a:prstDash val="solid"/>
              </a:ln>
              <a:solidFill>
                <a:srgbClr val="00FF00"/>
              </a:solidFill>
              <a:effectLst>
                <a:outerShdw blurRad="38100" dist="38100" dir="2700000" algn="tl">
                  <a:srgbClr val="000000">
                    <a:alpha val="43137"/>
                  </a:srgbClr>
                </a:outerShdw>
              </a:effectLst>
              <a:latin typeface="+mn-ea"/>
            </a:endParaRPr>
          </a:p>
          <a:p>
            <a:pPr marL="0" indent="0">
              <a:buNone/>
            </a:pPr>
            <a:r>
              <a:rPr kumimoji="1" lang="ja-JP" altLang="en-US" sz="1600" dirty="0">
                <a:solidFill>
                  <a:srgbClr val="FF3399"/>
                </a:solidFill>
                <a:latin typeface="HGP創英角ﾎﾟｯﾌﾟ体" pitchFamily="50" charset="-128"/>
                <a:ea typeface="HGP創英角ﾎﾟｯﾌﾟ体" pitchFamily="50" charset="-128"/>
              </a:rPr>
              <a:t>　（意思・思い）　（考え方）</a:t>
            </a:r>
            <a:endParaRPr kumimoji="1" lang="en-US" altLang="ja-JP" sz="1600" dirty="0">
              <a:solidFill>
                <a:srgbClr val="FF3399"/>
              </a:solidFill>
              <a:latin typeface="HGP創英角ﾎﾟｯﾌﾟ体" pitchFamily="50" charset="-128"/>
              <a:ea typeface="HGP創英角ﾎﾟｯﾌﾟ体" pitchFamily="50" charset="-128"/>
            </a:endParaRPr>
          </a:p>
          <a:p>
            <a:pPr marL="0" indent="0">
              <a:buNone/>
            </a:pPr>
            <a:r>
              <a:rPr lang="ja-JP" altLang="en-US" sz="2800" dirty="0"/>
              <a:t>　　軟弱や悪い思いを抱くことなく、</a:t>
            </a:r>
            <a:endParaRPr lang="en-US" altLang="ja-JP" sz="2800" dirty="0"/>
          </a:p>
          <a:p>
            <a:pPr marL="0" indent="0">
              <a:buNone/>
            </a:pPr>
            <a:r>
              <a:rPr lang="ja-JP" altLang="en-US"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良く、強く、思うことがトップにきて大切なことです　</a:t>
            </a:r>
            <a:endParaRPr kumimoji="1" lang="ja-JP" altLang="en-US" sz="2800" dirty="0"/>
          </a:p>
        </p:txBody>
      </p:sp>
      <p:sp>
        <p:nvSpPr>
          <p:cNvPr id="4" name="タイトル 1"/>
          <p:cNvSpPr txBox="1">
            <a:spLocks/>
          </p:cNvSpPr>
          <p:nvPr/>
        </p:nvSpPr>
        <p:spPr>
          <a:xfrm>
            <a:off x="457200" y="274638"/>
            <a:ext cx="8229600" cy="1011222"/>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2700000" scaled="1"/>
            <a:tileRect/>
          </a:gra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t>２８　素晴らしい人生の方程式</a:t>
            </a:r>
          </a:p>
        </p:txBody>
      </p:sp>
      <p:pic>
        <p:nvPicPr>
          <p:cNvPr id="6" name="図 5">
            <a:extLst>
              <a:ext uri="{FF2B5EF4-FFF2-40B4-BE49-F238E27FC236}">
                <a16:creationId xmlns:a16="http://schemas.microsoft.com/office/drawing/2014/main" id="{9905137F-2870-4C09-68BC-59427155A80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51372" y="2177828"/>
            <a:ext cx="2409056" cy="1482003"/>
          </a:xfrm>
          <a:prstGeom prst="rect">
            <a:avLst/>
          </a:prstGeom>
        </p:spPr>
      </p:pic>
    </p:spTree>
    <p:extLst>
      <p:ext uri="{BB962C8B-B14F-4D97-AF65-F5344CB8AC3E}">
        <p14:creationId xmlns:p14="http://schemas.microsoft.com/office/powerpoint/2010/main" val="2731433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a:bodyPr>
          <a:lstStyle/>
          <a:p>
            <a:pPr marL="0" indent="0">
              <a:buNone/>
            </a:pPr>
            <a:r>
              <a:rPr kumimoji="1" lang="ja-JP" altLang="en-US" sz="2800" b="1" dirty="0">
                <a:solidFill>
                  <a:srgbClr val="002060"/>
                </a:solidFill>
                <a:latin typeface="HGP創英ﾌﾟﾚｾﾞﾝｽEB" panose="02020800000000000000" pitchFamily="18" charset="-128"/>
                <a:ea typeface="HGP創英ﾌﾟﾚｾﾞﾝｽEB" panose="02020800000000000000" pitchFamily="18" charset="-128"/>
              </a:rPr>
              <a:t>　子曰く、</a:t>
            </a:r>
            <a:endParaRPr kumimoji="1" lang="en-US" altLang="ja-JP" sz="2800" b="1" dirty="0">
              <a:solidFill>
                <a:srgbClr val="002060"/>
              </a:solidFill>
              <a:latin typeface="HGP創英ﾌﾟﾚｾﾞﾝｽEB" panose="02020800000000000000" pitchFamily="18" charset="-128"/>
              <a:ea typeface="HGP創英ﾌﾟﾚｾﾞﾝｽEB" panose="02020800000000000000" pitchFamily="18" charset="-128"/>
            </a:endParaRPr>
          </a:p>
          <a:p>
            <a:pPr marL="0" indent="0">
              <a:buNone/>
            </a:pPr>
            <a:r>
              <a:rPr lang="ja-JP" altLang="en-US" sz="2800" b="1" dirty="0">
                <a:solidFill>
                  <a:srgbClr val="002060"/>
                </a:solidFill>
                <a:latin typeface="HGP創英ﾌﾟﾚｾﾞﾝｽEB" panose="02020800000000000000" pitchFamily="18" charset="-128"/>
                <a:ea typeface="HGP創英ﾌﾟﾚｾﾞﾝｽEB" panose="02020800000000000000" pitchFamily="18" charset="-128"/>
              </a:rPr>
              <a:t>　</a:t>
            </a:r>
            <a:r>
              <a:rPr kumimoji="1" lang="ja-JP" altLang="en-US" sz="2800" b="1" dirty="0">
                <a:solidFill>
                  <a:srgbClr val="002060"/>
                </a:solidFill>
                <a:latin typeface="HGP創英ﾌﾟﾚｾﾞﾝｽEB" panose="02020800000000000000" pitchFamily="18" charset="-128"/>
                <a:ea typeface="HGP創英ﾌﾟﾚｾﾞﾝｽEB" panose="02020800000000000000" pitchFamily="18" charset="-128"/>
              </a:rPr>
              <a:t>君子（くんし）は諸（これ）を己（おのれ）に求め、</a:t>
            </a:r>
            <a:endParaRPr kumimoji="1" lang="en-US" altLang="ja-JP" sz="2800" b="1" dirty="0">
              <a:solidFill>
                <a:srgbClr val="002060"/>
              </a:solidFill>
              <a:latin typeface="HGP創英ﾌﾟﾚｾﾞﾝｽEB" panose="02020800000000000000" pitchFamily="18" charset="-128"/>
              <a:ea typeface="HGP創英ﾌﾟﾚｾﾞﾝｽEB" panose="02020800000000000000" pitchFamily="18" charset="-128"/>
            </a:endParaRPr>
          </a:p>
          <a:p>
            <a:pPr marL="0" indent="0">
              <a:buNone/>
            </a:pPr>
            <a:r>
              <a:rPr kumimoji="1" lang="ja-JP" altLang="en-US" sz="2800" b="1" dirty="0">
                <a:solidFill>
                  <a:srgbClr val="002060"/>
                </a:solidFill>
                <a:latin typeface="HGP創英ﾌﾟﾚｾﾞﾝｽEB" panose="02020800000000000000" pitchFamily="18" charset="-128"/>
                <a:ea typeface="HGP創英ﾌﾟﾚｾﾞﾝｽEB" panose="02020800000000000000" pitchFamily="18" charset="-128"/>
              </a:rPr>
              <a:t>　　　　　　　　　小人（しょう</a:t>
            </a:r>
            <a:r>
              <a:rPr lang="ja-JP" altLang="en-US" sz="2800" b="1" dirty="0">
                <a:solidFill>
                  <a:srgbClr val="002060"/>
                </a:solidFill>
                <a:latin typeface="HGP創英ﾌﾟﾚｾﾞﾝｽEB" panose="02020800000000000000" pitchFamily="18" charset="-128"/>
                <a:ea typeface="HGP創英ﾌﾟﾚｾﾞﾝｽEB" panose="02020800000000000000" pitchFamily="18" charset="-128"/>
              </a:rPr>
              <a:t>じん）</a:t>
            </a:r>
            <a:r>
              <a:rPr kumimoji="1" lang="ja-JP" altLang="en-US" sz="2800" b="1" dirty="0">
                <a:solidFill>
                  <a:srgbClr val="002060"/>
                </a:solidFill>
                <a:latin typeface="HGP創英ﾌﾟﾚｾﾞﾝｽEB" panose="02020800000000000000" pitchFamily="18" charset="-128"/>
                <a:ea typeface="HGP創英ﾌﾟﾚｾﾞﾝｽEB" panose="02020800000000000000" pitchFamily="18" charset="-128"/>
              </a:rPr>
              <a:t>は諸（これ）を人に求む</a:t>
            </a:r>
            <a:endParaRPr kumimoji="1" lang="en-US" altLang="ja-JP" sz="2800" b="1" dirty="0">
              <a:solidFill>
                <a:srgbClr val="002060"/>
              </a:solidFill>
              <a:latin typeface="HGP創英ﾌﾟﾚｾﾞﾝｽEB" panose="02020800000000000000" pitchFamily="18" charset="-128"/>
              <a:ea typeface="HGP創英ﾌﾟﾚｾﾞﾝｽEB" panose="02020800000000000000" pitchFamily="18" charset="-128"/>
            </a:endParaRPr>
          </a:p>
          <a:p>
            <a:pPr marL="0" indent="0">
              <a:buNone/>
            </a:pPr>
            <a:endParaRPr lang="en-US" altLang="ja-JP" sz="1500" b="1" dirty="0">
              <a:solidFill>
                <a:srgbClr val="002060"/>
              </a:solidFill>
              <a:latin typeface="HGP創英ﾌﾟﾚｾﾞﾝｽEB" panose="02020800000000000000" pitchFamily="18" charset="-128"/>
              <a:ea typeface="HGP創英ﾌﾟﾚｾﾞﾝｽEB" panose="02020800000000000000" pitchFamily="18" charset="-128"/>
            </a:endParaRPr>
          </a:p>
          <a:p>
            <a:pPr marL="0" indent="0">
              <a:buNone/>
            </a:pPr>
            <a:r>
              <a:rPr lang="ja-JP" altLang="en-US" sz="2800" b="1" dirty="0">
                <a:latin typeface="HGP創英ﾌﾟﾚｾﾞﾝｽEB" panose="02020800000000000000" pitchFamily="18" charset="-128"/>
                <a:ea typeface="HGP創英ﾌﾟﾚｾﾞﾝｽEB" panose="02020800000000000000" pitchFamily="18" charset="-128"/>
              </a:rPr>
              <a:t>　　</a:t>
            </a:r>
            <a:r>
              <a:rPr lang="ja-JP" altLang="en-US" sz="2800" b="1" dirty="0">
                <a:solidFill>
                  <a:srgbClr val="FF0000"/>
                </a:solidFill>
                <a:latin typeface="+mj-ea"/>
                <a:ea typeface="+mj-ea"/>
              </a:rPr>
              <a:t>諸　</a:t>
            </a:r>
            <a:r>
              <a:rPr lang="ja-JP" altLang="en-US" sz="2800" b="1" dirty="0">
                <a:latin typeface="+mj-ea"/>
                <a:ea typeface="+mj-ea"/>
              </a:rPr>
              <a:t>→いろいろな出来事のこと（困難、災い、失敗）</a:t>
            </a:r>
            <a:endParaRPr lang="en-US" altLang="ja-JP" sz="2800" b="1" dirty="0">
              <a:latin typeface="+mj-ea"/>
              <a:ea typeface="+mj-ea"/>
            </a:endParaRPr>
          </a:p>
          <a:p>
            <a:pPr marL="0" indent="0">
              <a:buNone/>
            </a:pPr>
            <a:r>
              <a:rPr lang="ja-JP" altLang="en-US" sz="2800" b="1" dirty="0">
                <a:latin typeface="+mj-ea"/>
                <a:ea typeface="+mj-ea"/>
              </a:rPr>
              <a:t>　　</a:t>
            </a:r>
            <a:r>
              <a:rPr lang="ja-JP" altLang="en-US" sz="2800" b="1" dirty="0">
                <a:solidFill>
                  <a:srgbClr val="00FF00"/>
                </a:solidFill>
                <a:latin typeface="+mj-ea"/>
                <a:ea typeface="+mj-ea"/>
              </a:rPr>
              <a:t>君子</a:t>
            </a:r>
            <a:r>
              <a:rPr lang="ja-JP" altLang="en-US" sz="2800" b="1" dirty="0">
                <a:latin typeface="+mj-ea"/>
                <a:ea typeface="+mj-ea"/>
              </a:rPr>
              <a:t>は　　反省して謙虚に受けとめていく</a:t>
            </a:r>
            <a:endParaRPr lang="en-US" altLang="ja-JP" sz="2800" b="1" dirty="0">
              <a:latin typeface="+mj-ea"/>
              <a:ea typeface="+mj-ea"/>
            </a:endParaRPr>
          </a:p>
          <a:p>
            <a:pPr marL="0" indent="0">
              <a:buNone/>
            </a:pPr>
            <a:r>
              <a:rPr lang="ja-JP" altLang="en-US" sz="2800" b="1" dirty="0">
                <a:latin typeface="+mj-ea"/>
                <a:ea typeface="+mj-ea"/>
              </a:rPr>
              <a:t>　　</a:t>
            </a:r>
            <a:r>
              <a:rPr lang="ja-JP" altLang="en-US" sz="2800" b="1" dirty="0">
                <a:solidFill>
                  <a:schemeClr val="accent6">
                    <a:lumMod val="75000"/>
                  </a:schemeClr>
                </a:solidFill>
                <a:latin typeface="+mj-ea"/>
                <a:ea typeface="+mj-ea"/>
              </a:rPr>
              <a:t>小人</a:t>
            </a:r>
            <a:r>
              <a:rPr lang="ja-JP" altLang="en-US" sz="2800" b="1" dirty="0">
                <a:latin typeface="+mj-ea"/>
                <a:ea typeface="+mj-ea"/>
              </a:rPr>
              <a:t>は　　すべて他人のせいにして反省しない</a:t>
            </a:r>
            <a:endParaRPr lang="en-US" altLang="ja-JP" sz="2800" b="1" dirty="0">
              <a:latin typeface="+mj-ea"/>
              <a:ea typeface="+mj-ea"/>
            </a:endParaRPr>
          </a:p>
          <a:p>
            <a:pPr marL="0" indent="0">
              <a:buNone/>
            </a:pPr>
            <a:endParaRPr lang="en-US" altLang="ja-JP" sz="1400" b="1" dirty="0">
              <a:latin typeface="+mj-ea"/>
              <a:ea typeface="+mj-ea"/>
            </a:endParaRPr>
          </a:p>
          <a:p>
            <a:pPr marL="0" indent="0" algn="ctr">
              <a:buNone/>
            </a:pPr>
            <a:r>
              <a:rPr lang="ja-JP" altLang="en-US" sz="2400" b="1" dirty="0">
                <a:solidFill>
                  <a:srgbClr val="00B050"/>
                </a:solidFill>
                <a:effectLst>
                  <a:glow rad="228600">
                    <a:schemeClr val="accent5">
                      <a:satMod val="175000"/>
                      <a:alpha val="40000"/>
                    </a:schemeClr>
                  </a:glow>
                </a:effectLst>
                <a:latin typeface="HGP明朝B" panose="02020800000000000000" pitchFamily="18" charset="-128"/>
                <a:ea typeface="HGP明朝B" panose="02020800000000000000" pitchFamily="18" charset="-128"/>
              </a:rPr>
              <a:t>良い考え方、良い思い、良い行動で、良い人生をつくろう</a:t>
            </a:r>
            <a:r>
              <a:rPr lang="ja-JP" altLang="en-US" sz="2400" dirty="0">
                <a:solidFill>
                  <a:srgbClr val="00B050"/>
                </a:solidFill>
                <a:effectLst>
                  <a:glow rad="228600">
                    <a:schemeClr val="accent5">
                      <a:satMod val="175000"/>
                      <a:alpha val="40000"/>
                    </a:schemeClr>
                  </a:glow>
                </a:effectLst>
                <a:latin typeface="HGP明朝B" panose="02020800000000000000" pitchFamily="18" charset="-128"/>
                <a:ea typeface="HGP明朝B" panose="02020800000000000000" pitchFamily="18" charset="-128"/>
              </a:rPr>
              <a:t>　</a:t>
            </a:r>
            <a:r>
              <a:rPr lang="ja-JP" altLang="en-US" sz="2800" dirty="0"/>
              <a:t>　　</a:t>
            </a:r>
            <a:endParaRPr kumimoji="1" lang="ja-JP" altLang="en-US" sz="2800" dirty="0"/>
          </a:p>
        </p:txBody>
      </p:sp>
      <p:sp>
        <p:nvSpPr>
          <p:cNvPr id="4" name="タイトル 1"/>
          <p:cNvSpPr txBox="1">
            <a:spLocks/>
          </p:cNvSpPr>
          <p:nvPr/>
        </p:nvSpPr>
        <p:spPr>
          <a:xfrm>
            <a:off x="457200" y="274638"/>
            <a:ext cx="8229600" cy="1011222"/>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2700000" scaled="1"/>
            <a:tileRect/>
          </a:gra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t>２９　論語より</a:t>
            </a:r>
          </a:p>
        </p:txBody>
      </p:sp>
    </p:spTree>
    <p:extLst>
      <p:ext uri="{BB962C8B-B14F-4D97-AF65-F5344CB8AC3E}">
        <p14:creationId xmlns:p14="http://schemas.microsoft.com/office/powerpoint/2010/main" val="4280949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2700000" scaled="1"/>
            <a:tileRect/>
          </a:gradFill>
        </p:spPr>
        <p:txBody>
          <a:bodyPr>
            <a:normAutofit/>
          </a:bodyPr>
          <a:lstStyle/>
          <a:p>
            <a:r>
              <a:rPr kumimoji="1" lang="ja-JP" altLang="en-US" dirty="0"/>
              <a:t>３０　</a:t>
            </a:r>
            <a:r>
              <a:rPr lang="ja-JP" altLang="en-US" dirty="0"/>
              <a:t>未来創成</a:t>
            </a:r>
            <a:endParaRPr kumimoji="1" lang="ja-JP" altLang="en-US" dirty="0"/>
          </a:p>
        </p:txBody>
      </p:sp>
      <p:sp>
        <p:nvSpPr>
          <p:cNvPr id="3" name="コンテンツ プレースホルダ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pPr>
              <a:buNone/>
            </a:pPr>
            <a:r>
              <a:rPr kumimoji="1" lang="ja-JP" altLang="en-US" sz="2400" dirty="0">
                <a:solidFill>
                  <a:srgbClr val="00B050"/>
                </a:solidFill>
                <a:effectLst>
                  <a:glow rad="228600">
                    <a:schemeClr val="accent5">
                      <a:satMod val="175000"/>
                      <a:alpha val="40000"/>
                    </a:schemeClr>
                  </a:glow>
                </a:effectLst>
                <a:latin typeface="+mj-ea"/>
                <a:ea typeface="+mj-ea"/>
              </a:rPr>
              <a:t>☆人間の能力は未来に向かって限りなく伸びていく可能性を持っている</a:t>
            </a:r>
            <a:endParaRPr kumimoji="1" lang="en-US" altLang="ja-JP" sz="2400" dirty="0">
              <a:solidFill>
                <a:srgbClr val="00B050"/>
              </a:solidFill>
              <a:effectLst>
                <a:glow rad="228600">
                  <a:schemeClr val="accent5">
                    <a:satMod val="175000"/>
                    <a:alpha val="40000"/>
                  </a:schemeClr>
                </a:glow>
              </a:effectLst>
              <a:latin typeface="+mj-ea"/>
              <a:ea typeface="+mj-ea"/>
            </a:endParaRPr>
          </a:p>
          <a:p>
            <a:pPr>
              <a:buNone/>
            </a:pPr>
            <a:r>
              <a:rPr kumimoji="1" lang="ja-JP" altLang="en-US" sz="2400" dirty="0">
                <a:latin typeface="+mj-ea"/>
                <a:ea typeface="+mj-ea"/>
              </a:rPr>
              <a:t>　　①私は勉強もしていないので、知識も技術も</a:t>
            </a:r>
            <a:r>
              <a:rPr lang="ja-JP" altLang="en-US" sz="2400" dirty="0">
                <a:latin typeface="+mj-ea"/>
                <a:ea typeface="+mj-ea"/>
              </a:rPr>
              <a:t>ありません。</a:t>
            </a:r>
            <a:endParaRPr lang="en-US" altLang="ja-JP" sz="2400" dirty="0">
              <a:latin typeface="+mj-ea"/>
              <a:ea typeface="+mj-ea"/>
            </a:endParaRPr>
          </a:p>
          <a:p>
            <a:pPr>
              <a:buNone/>
            </a:pPr>
            <a:r>
              <a:rPr kumimoji="1" lang="ja-JP" altLang="en-US" sz="2400" dirty="0">
                <a:latin typeface="+mj-ea"/>
                <a:ea typeface="+mj-ea"/>
              </a:rPr>
              <a:t>　　　　</a:t>
            </a:r>
            <a:r>
              <a:rPr kumimoji="1" lang="ja-JP" altLang="en-US" sz="2400" dirty="0">
                <a:solidFill>
                  <a:srgbClr val="FF0000"/>
                </a:solidFill>
                <a:latin typeface="+mj-ea"/>
                <a:ea typeface="+mj-ea"/>
              </a:rPr>
              <a:t>だから、できません。</a:t>
            </a:r>
            <a:endParaRPr kumimoji="1" lang="en-US" altLang="ja-JP" sz="2400" dirty="0">
              <a:solidFill>
                <a:srgbClr val="FF0000"/>
              </a:solidFill>
              <a:latin typeface="+mj-ea"/>
              <a:ea typeface="+mj-ea"/>
            </a:endParaRPr>
          </a:p>
          <a:p>
            <a:pPr>
              <a:buNone/>
            </a:pPr>
            <a:r>
              <a:rPr kumimoji="1" lang="ja-JP" altLang="en-US" sz="2400" dirty="0">
                <a:latin typeface="+mj-ea"/>
                <a:ea typeface="+mj-ea"/>
              </a:rPr>
              <a:t>　</a:t>
            </a:r>
            <a:r>
              <a:rPr lang="ja-JP" altLang="en-US" sz="2400" dirty="0">
                <a:latin typeface="+mj-ea"/>
                <a:ea typeface="+mj-ea"/>
              </a:rPr>
              <a:t>　②私は勉強もしていないので、知識も技術もありません。</a:t>
            </a:r>
            <a:endParaRPr lang="en-US" altLang="ja-JP" sz="2400" dirty="0">
              <a:latin typeface="+mj-ea"/>
              <a:ea typeface="+mj-ea"/>
            </a:endParaRPr>
          </a:p>
          <a:p>
            <a:pPr>
              <a:buNone/>
            </a:pPr>
            <a:r>
              <a:rPr lang="ja-JP" altLang="en-US" sz="2400" dirty="0">
                <a:latin typeface="+mj-ea"/>
                <a:ea typeface="+mj-ea"/>
              </a:rPr>
              <a:t>　　　　</a:t>
            </a:r>
            <a:r>
              <a:rPr lang="ja-JP" altLang="en-US" sz="2400" dirty="0">
                <a:solidFill>
                  <a:srgbClr val="0070C0"/>
                </a:solidFill>
                <a:latin typeface="+mj-ea"/>
                <a:ea typeface="+mj-ea"/>
              </a:rPr>
              <a:t>ですが、ヤル気はありますから、来年にはきっとできるよ</a:t>
            </a:r>
            <a:endParaRPr lang="en-US" altLang="ja-JP" sz="2400" dirty="0">
              <a:solidFill>
                <a:srgbClr val="0070C0"/>
              </a:solidFill>
              <a:latin typeface="+mj-ea"/>
              <a:ea typeface="+mj-ea"/>
            </a:endParaRPr>
          </a:p>
          <a:p>
            <a:pPr>
              <a:buNone/>
            </a:pPr>
            <a:r>
              <a:rPr lang="ja-JP" altLang="en-US" sz="2400" dirty="0">
                <a:solidFill>
                  <a:srgbClr val="0070C0"/>
                </a:solidFill>
                <a:latin typeface="+mj-ea"/>
                <a:ea typeface="+mj-ea"/>
              </a:rPr>
              <a:t>　　　　</a:t>
            </a:r>
            <a:r>
              <a:rPr lang="ja-JP" altLang="en-US" sz="2400" dirty="0" err="1">
                <a:solidFill>
                  <a:srgbClr val="0070C0"/>
                </a:solidFill>
                <a:latin typeface="+mj-ea"/>
                <a:ea typeface="+mj-ea"/>
              </a:rPr>
              <a:t>うに</a:t>
            </a:r>
            <a:r>
              <a:rPr lang="ja-JP" altLang="en-US" sz="2400" dirty="0">
                <a:solidFill>
                  <a:srgbClr val="0070C0"/>
                </a:solidFill>
                <a:latin typeface="+mj-ea"/>
                <a:ea typeface="+mj-ea"/>
              </a:rPr>
              <a:t>なるはずです。</a:t>
            </a:r>
            <a:endParaRPr lang="en-US" altLang="ja-JP" sz="2400" dirty="0">
              <a:solidFill>
                <a:srgbClr val="0070C0"/>
              </a:solidFill>
              <a:latin typeface="+mj-ea"/>
              <a:ea typeface="+mj-ea"/>
            </a:endParaRPr>
          </a:p>
          <a:p>
            <a:pPr>
              <a:buNone/>
            </a:pPr>
            <a:endParaRPr lang="en-US" altLang="ja-JP" sz="1600" dirty="0">
              <a:solidFill>
                <a:srgbClr val="0070C0"/>
              </a:solidFill>
              <a:latin typeface="+mj-ea"/>
              <a:ea typeface="+mj-ea"/>
            </a:endParaRPr>
          </a:p>
          <a:p>
            <a:pPr>
              <a:buNone/>
            </a:pPr>
            <a:r>
              <a:rPr lang="ja-JP" altLang="en-US" sz="2400" dirty="0">
                <a:solidFill>
                  <a:srgbClr val="0070C0"/>
                </a:solidFill>
                <a:latin typeface="+mj-ea"/>
                <a:ea typeface="+mj-ea"/>
              </a:rPr>
              <a:t>　　　</a:t>
            </a:r>
            <a:r>
              <a:rPr lang="ja-JP"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HGP創英角ｺﾞｼｯｸUB" panose="020B0900000000000000" pitchFamily="50" charset="-128"/>
                <a:ea typeface="HGP創英角ｺﾞｼｯｸUB" panose="020B0900000000000000" pitchFamily="50" charset="-128"/>
              </a:rPr>
              <a:t>自分の可能性を信じ、</a:t>
            </a:r>
            <a:endParaRPr lang="en-US" altLang="ja-JP"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HGP創英角ｺﾞｼｯｸUB" panose="020B0900000000000000" pitchFamily="50" charset="-128"/>
              <a:ea typeface="HGP創英角ｺﾞｼｯｸUB" panose="020B0900000000000000" pitchFamily="50" charset="-128"/>
            </a:endParaRPr>
          </a:p>
          <a:p>
            <a:pPr>
              <a:buNone/>
            </a:pPr>
            <a:r>
              <a:rPr lang="ja-JP"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HGP創英角ｺﾞｼｯｸUB" panose="020B0900000000000000" pitchFamily="50" charset="-128"/>
                <a:ea typeface="HGP創英角ｺﾞｼｯｸUB" panose="020B0900000000000000" pitchFamily="50" charset="-128"/>
              </a:rPr>
              <a:t>　　明るい未来へと続く扉を開く</a:t>
            </a:r>
            <a:r>
              <a:rPr lang="ja-JP" altLang="en-US" sz="2400" dirty="0">
                <a:solidFill>
                  <a:srgbClr val="0070C0"/>
                </a:solidFill>
                <a:latin typeface="+mj-ea"/>
                <a:ea typeface="+mj-ea"/>
              </a:rPr>
              <a:t>　　　</a:t>
            </a:r>
            <a:endParaRPr lang="en-US" altLang="ja-JP" sz="2400" dirty="0">
              <a:solidFill>
                <a:srgbClr val="0070C0"/>
              </a:solidFill>
              <a:latin typeface="+mj-ea"/>
              <a:ea typeface="+mj-ea"/>
            </a:endParaRPr>
          </a:p>
          <a:p>
            <a:pPr>
              <a:buNone/>
            </a:pPr>
            <a:endParaRPr kumimoji="1" lang="en-US" altLang="ja-JP" sz="2400" dirty="0">
              <a:latin typeface="+mj-ea"/>
              <a:ea typeface="+mj-ea"/>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4468363"/>
            <a:ext cx="3058122" cy="1480917"/>
          </a:xfrm>
          <a:prstGeom prst="rect">
            <a:avLst/>
          </a:prstGeom>
        </p:spPr>
      </p:pic>
    </p:spTree>
    <p:extLst>
      <p:ext uri="{BB962C8B-B14F-4D97-AF65-F5344CB8AC3E}">
        <p14:creationId xmlns:p14="http://schemas.microsoft.com/office/powerpoint/2010/main" val="3118987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2700000" scaled="1"/>
            <a:tileRect/>
          </a:gradFill>
        </p:spPr>
        <p:txBody>
          <a:bodyPr/>
          <a:lstStyle/>
          <a:p>
            <a:r>
              <a:rPr lang="ja-JP" altLang="en-US" dirty="0"/>
              <a:t>３</a:t>
            </a:r>
            <a:r>
              <a:rPr kumimoji="1" lang="ja-JP" altLang="en-US" dirty="0"/>
              <a:t>　社会に出たとき</a:t>
            </a:r>
          </a:p>
        </p:txBody>
      </p:sp>
      <p:sp>
        <p:nvSpPr>
          <p:cNvPr id="3" name="コンテンツ プレースホルダ 2"/>
          <p:cNvSpPr>
            <a:spLocks noGrp="1"/>
          </p:cNvSpPr>
          <p:nvPr>
            <p:ph idx="1"/>
          </p:nvPr>
        </p:nvSpPr>
        <p:spPr/>
        <p:txBody>
          <a:bodyPr>
            <a:normAutofit/>
          </a:bodyPr>
          <a:lstStyle/>
          <a:p>
            <a:pPr>
              <a:buNone/>
            </a:pPr>
            <a:r>
              <a:rPr kumimoji="1" lang="ja-JP" altLang="en-US" sz="2400" b="1" dirty="0">
                <a:latin typeface="+mj-ea"/>
                <a:ea typeface="+mj-ea"/>
              </a:rPr>
              <a:t>☆</a:t>
            </a:r>
            <a:r>
              <a:rPr lang="ja-JP" altLang="en-US" sz="2400" b="1" dirty="0">
                <a:latin typeface="+mj-ea"/>
                <a:ea typeface="+mj-ea"/>
              </a:rPr>
              <a:t>社会に出ると、大半の人は下の構図の関係に入る</a:t>
            </a:r>
            <a:endParaRPr lang="en-US" altLang="ja-JP" sz="2400" b="1" dirty="0">
              <a:latin typeface="+mj-ea"/>
              <a:ea typeface="+mj-ea"/>
            </a:endParaRPr>
          </a:p>
          <a:p>
            <a:pPr>
              <a:buNone/>
            </a:pPr>
            <a:r>
              <a:rPr kumimoji="1" lang="ja-JP" altLang="en-US" sz="2400" b="1" dirty="0">
                <a:latin typeface="+mj-ea"/>
                <a:ea typeface="+mj-ea"/>
              </a:rPr>
              <a:t>　　</a:t>
            </a:r>
            <a:endParaRPr kumimoji="1" lang="en-US" altLang="ja-JP" sz="2400" b="1" dirty="0">
              <a:latin typeface="+mj-ea"/>
              <a:ea typeface="+mj-ea"/>
            </a:endParaRPr>
          </a:p>
          <a:p>
            <a:pPr>
              <a:buNone/>
            </a:pPr>
            <a:r>
              <a:rPr lang="ja-JP" altLang="en-US" sz="2400" b="1" dirty="0">
                <a:latin typeface="+mj-ea"/>
                <a:ea typeface="+mj-ea"/>
              </a:rPr>
              <a:t>　　　</a:t>
            </a:r>
            <a:r>
              <a:rPr lang="ja-JP" altLang="en-US" sz="2400" b="1" dirty="0">
                <a:solidFill>
                  <a:srgbClr val="0070C0"/>
                </a:solidFill>
                <a:latin typeface="+mj-ea"/>
                <a:ea typeface="+mj-ea"/>
              </a:rPr>
              <a:t>・指揮命令従順義務</a:t>
            </a:r>
            <a:r>
              <a:rPr lang="ja-JP" altLang="en-US" sz="2400" b="1" dirty="0">
                <a:latin typeface="+mj-ea"/>
                <a:ea typeface="+mj-ea"/>
              </a:rPr>
              <a:t>　　　　　　　</a:t>
            </a:r>
            <a:r>
              <a:rPr lang="ja-JP" altLang="en-US" sz="2400" b="1" dirty="0">
                <a:solidFill>
                  <a:schemeClr val="accent6">
                    <a:lumMod val="75000"/>
                  </a:schemeClr>
                </a:solidFill>
                <a:latin typeface="+mj-ea"/>
                <a:ea typeface="+mj-ea"/>
              </a:rPr>
              <a:t>　・賃金支払い義務</a:t>
            </a:r>
            <a:endParaRPr lang="en-US" altLang="ja-JP" sz="2400" b="1" dirty="0">
              <a:solidFill>
                <a:schemeClr val="accent6">
                  <a:lumMod val="75000"/>
                </a:schemeClr>
              </a:solidFill>
              <a:latin typeface="+mj-ea"/>
              <a:ea typeface="+mj-ea"/>
            </a:endParaRPr>
          </a:p>
          <a:p>
            <a:pPr>
              <a:buNone/>
            </a:pPr>
            <a:r>
              <a:rPr lang="ja-JP" altLang="en-US" sz="2400" b="1" dirty="0">
                <a:latin typeface="+mj-ea"/>
                <a:ea typeface="+mj-ea"/>
              </a:rPr>
              <a:t>　　　</a:t>
            </a:r>
            <a:r>
              <a:rPr lang="ja-JP" altLang="en-US" sz="2400" b="1" dirty="0">
                <a:solidFill>
                  <a:srgbClr val="0070C0"/>
                </a:solidFill>
                <a:latin typeface="+mj-ea"/>
                <a:ea typeface="+mj-ea"/>
              </a:rPr>
              <a:t>・秩序維持・誠実勤務義務</a:t>
            </a:r>
            <a:r>
              <a:rPr lang="ja-JP" altLang="en-US" sz="2400" b="1" dirty="0">
                <a:latin typeface="+mj-ea"/>
                <a:ea typeface="+mj-ea"/>
              </a:rPr>
              <a:t>　　　　</a:t>
            </a:r>
            <a:r>
              <a:rPr lang="ja-JP" altLang="en-US" sz="2400" b="1" dirty="0">
                <a:solidFill>
                  <a:schemeClr val="accent6">
                    <a:lumMod val="75000"/>
                  </a:schemeClr>
                </a:solidFill>
                <a:latin typeface="+mj-ea"/>
                <a:ea typeface="+mj-ea"/>
              </a:rPr>
              <a:t>・安全衛生配慮義務</a:t>
            </a:r>
            <a:endParaRPr lang="en-US" altLang="ja-JP" sz="2400" b="1" dirty="0">
              <a:solidFill>
                <a:schemeClr val="accent6">
                  <a:lumMod val="75000"/>
                </a:schemeClr>
              </a:solidFill>
              <a:latin typeface="+mj-ea"/>
              <a:ea typeface="+mj-ea"/>
            </a:endParaRPr>
          </a:p>
          <a:p>
            <a:pPr>
              <a:buNone/>
            </a:pPr>
            <a:endParaRPr lang="en-US" altLang="ja-JP" sz="1200" b="1" dirty="0">
              <a:latin typeface="+mj-ea"/>
              <a:ea typeface="+mj-ea"/>
            </a:endParaRPr>
          </a:p>
          <a:p>
            <a:pPr>
              <a:buNone/>
            </a:pPr>
            <a:endParaRPr lang="en-US" altLang="ja-JP" sz="2400" b="1" dirty="0">
              <a:latin typeface="+mj-ea"/>
              <a:ea typeface="+mj-ea"/>
            </a:endParaRPr>
          </a:p>
          <a:p>
            <a:pPr>
              <a:buNone/>
            </a:pPr>
            <a:r>
              <a:rPr lang="ja-JP" altLang="en-US" sz="2400" b="1" dirty="0">
                <a:latin typeface="+mj-ea"/>
                <a:ea typeface="+mj-ea"/>
              </a:rPr>
              <a:t>　　　　　</a:t>
            </a:r>
            <a:endParaRPr lang="en-US" altLang="ja-JP" sz="2400" b="1" dirty="0">
              <a:latin typeface="+mj-ea"/>
              <a:ea typeface="+mj-ea"/>
            </a:endParaRPr>
          </a:p>
          <a:p>
            <a:pPr>
              <a:buNone/>
            </a:pPr>
            <a:r>
              <a:rPr lang="ja-JP" altLang="en-US" sz="2400" b="1" dirty="0">
                <a:latin typeface="+mj-ea"/>
                <a:ea typeface="+mj-ea"/>
              </a:rPr>
              <a:t>　　　　☆人材育成　　　　　　</a:t>
            </a:r>
            <a:r>
              <a:rPr lang="ja-JP" altLang="en-US" sz="2400" b="1" dirty="0">
                <a:solidFill>
                  <a:srgbClr val="800080"/>
                </a:solidFill>
                <a:latin typeface="HGP創英角ﾎﾟｯﾌﾟ体" panose="040B0A00000000000000" pitchFamily="50" charset="-128"/>
                <a:ea typeface="HGP創英角ﾎﾟｯﾌﾟ体" panose="040B0A00000000000000" pitchFamily="50" charset="-128"/>
              </a:rPr>
              <a:t>サポート</a:t>
            </a:r>
            <a:r>
              <a:rPr lang="ja-JP" altLang="en-US" sz="2400" b="1" dirty="0">
                <a:latin typeface="+mj-ea"/>
                <a:ea typeface="+mj-ea"/>
              </a:rPr>
              <a:t>　　　　　☆安全管理</a:t>
            </a:r>
            <a:endParaRPr lang="en-US" altLang="ja-JP" sz="2400" b="1" dirty="0">
              <a:latin typeface="+mj-ea"/>
              <a:ea typeface="+mj-ea"/>
            </a:endParaRPr>
          </a:p>
          <a:p>
            <a:pPr>
              <a:buNone/>
            </a:pPr>
            <a:r>
              <a:rPr kumimoji="1" lang="ja-JP" altLang="en-US" sz="2400" b="1" dirty="0">
                <a:latin typeface="+mj-ea"/>
                <a:ea typeface="+mj-ea"/>
              </a:rPr>
              <a:t>　　　　☆各種相談　　　　　　　　　　　　　　　　☆労務管理　　　</a:t>
            </a:r>
            <a:endParaRPr kumimoji="1" lang="en-US" altLang="ja-JP" sz="2400" b="1" dirty="0">
              <a:effectLst>
                <a:glow rad="228600">
                  <a:schemeClr val="accent3">
                    <a:satMod val="175000"/>
                    <a:alpha val="40000"/>
                  </a:schemeClr>
                </a:glow>
              </a:effectLst>
              <a:latin typeface="+mj-ea"/>
              <a:ea typeface="+mj-ea"/>
            </a:endParaRPr>
          </a:p>
          <a:p>
            <a:pPr>
              <a:buNone/>
            </a:pPr>
            <a:r>
              <a:rPr kumimoji="1" lang="ja-JP" altLang="en-US" sz="2400" b="1" dirty="0">
                <a:latin typeface="+mj-ea"/>
                <a:ea typeface="+mj-ea"/>
              </a:rPr>
              <a:t>　　　　　</a:t>
            </a:r>
            <a:endParaRPr kumimoji="1" lang="en-US" altLang="ja-JP" sz="2400" b="1" dirty="0">
              <a:effectLst>
                <a:glow rad="228600">
                  <a:schemeClr val="accent3">
                    <a:satMod val="175000"/>
                    <a:alpha val="40000"/>
                  </a:schemeClr>
                </a:glow>
              </a:effectLst>
              <a:latin typeface="+mj-ea"/>
              <a:ea typeface="+mj-ea"/>
            </a:endParaRPr>
          </a:p>
        </p:txBody>
      </p:sp>
      <p:sp>
        <p:nvSpPr>
          <p:cNvPr id="4" name="円/楕円 3"/>
          <p:cNvSpPr/>
          <p:nvPr/>
        </p:nvSpPr>
        <p:spPr>
          <a:xfrm>
            <a:off x="899592" y="3429000"/>
            <a:ext cx="2430032" cy="1001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0000"/>
                </a:solidFill>
                <a:latin typeface="HGS創英角ﾎﾟｯﾌﾟ体" pitchFamily="50" charset="-128"/>
                <a:ea typeface="HGS創英角ﾎﾟｯﾌﾟ体" pitchFamily="50" charset="-128"/>
              </a:rPr>
              <a:t>労働者</a:t>
            </a:r>
            <a:endParaRPr kumimoji="1" lang="ja-JP" altLang="en-US" sz="2400" b="1" dirty="0">
              <a:solidFill>
                <a:srgbClr val="FF0000"/>
              </a:solidFill>
              <a:latin typeface="HGS創英角ﾎﾟｯﾌﾟ体" pitchFamily="50" charset="-128"/>
              <a:ea typeface="HGS創英角ﾎﾟｯﾌﾟ体" pitchFamily="50" charset="-128"/>
            </a:endParaRPr>
          </a:p>
        </p:txBody>
      </p:sp>
      <p:sp>
        <p:nvSpPr>
          <p:cNvPr id="5" name="円/楕円 4"/>
          <p:cNvSpPr/>
          <p:nvPr/>
        </p:nvSpPr>
        <p:spPr>
          <a:xfrm>
            <a:off x="3563888" y="5013176"/>
            <a:ext cx="2286016" cy="78581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rgbClr val="00FF00"/>
                </a:solidFill>
                <a:latin typeface="HGS創英角ﾎﾟｯﾌﾟ体" pitchFamily="50" charset="-128"/>
                <a:ea typeface="HGS創英角ﾎﾟｯﾌﾟ体" pitchFamily="50" charset="-128"/>
              </a:rPr>
              <a:t>社労士</a:t>
            </a:r>
            <a:endParaRPr lang="en-US" altLang="ja-JP" sz="1600" dirty="0">
              <a:solidFill>
                <a:srgbClr val="00FF00"/>
              </a:solidFill>
              <a:latin typeface="HGS創英角ﾎﾟｯﾌﾟ体" pitchFamily="50" charset="-128"/>
              <a:ea typeface="HGS創英角ﾎﾟｯﾌﾟ体" pitchFamily="50" charset="-128"/>
            </a:endParaRPr>
          </a:p>
          <a:p>
            <a:pPr algn="ctr"/>
            <a:r>
              <a:rPr kumimoji="1" lang="ja-JP" altLang="en-US" sz="1600" dirty="0">
                <a:solidFill>
                  <a:srgbClr val="00FF00"/>
                </a:solidFill>
                <a:latin typeface="HGS創英角ﾎﾟｯﾌﾟ体" pitchFamily="50" charset="-128"/>
                <a:ea typeface="HGS創英角ﾎﾟｯﾌﾟ体" pitchFamily="50" charset="-128"/>
              </a:rPr>
              <a:t>キャリアコンサルタント</a:t>
            </a:r>
          </a:p>
        </p:txBody>
      </p:sp>
      <p:sp>
        <p:nvSpPr>
          <p:cNvPr id="6" name="円/楕円 5"/>
          <p:cNvSpPr/>
          <p:nvPr/>
        </p:nvSpPr>
        <p:spPr>
          <a:xfrm>
            <a:off x="5868144" y="3356992"/>
            <a:ext cx="2448272" cy="10018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2">
                    <a:lumMod val="60000"/>
                    <a:lumOff val="40000"/>
                  </a:schemeClr>
                </a:solidFill>
                <a:latin typeface="HGS創英角ﾎﾟｯﾌﾟ体" pitchFamily="50" charset="-128"/>
                <a:ea typeface="HGS創英角ﾎﾟｯﾌﾟ体" pitchFamily="50" charset="-128"/>
              </a:rPr>
              <a:t>会社・団体</a:t>
            </a:r>
            <a:endParaRPr kumimoji="1" lang="ja-JP" altLang="en-US" sz="2400" dirty="0">
              <a:solidFill>
                <a:schemeClr val="tx2">
                  <a:lumMod val="60000"/>
                  <a:lumOff val="40000"/>
                </a:schemeClr>
              </a:solidFill>
              <a:latin typeface="HGS創英角ﾎﾟｯﾌﾟ体" pitchFamily="50" charset="-128"/>
              <a:ea typeface="HGS創英角ﾎﾟｯﾌﾟ体" pitchFamily="50" charset="-128"/>
            </a:endParaRPr>
          </a:p>
        </p:txBody>
      </p:sp>
      <p:cxnSp>
        <p:nvCxnSpPr>
          <p:cNvPr id="9" name="直線矢印コネクタ 8"/>
          <p:cNvCxnSpPr/>
          <p:nvPr/>
        </p:nvCxnSpPr>
        <p:spPr>
          <a:xfrm>
            <a:off x="3419872" y="3573016"/>
            <a:ext cx="23042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rot="10800000">
            <a:off x="3491880" y="4077072"/>
            <a:ext cx="223224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016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コンテンツ プレースホルダ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pPr eaLnBrk="1" hangingPunct="1">
              <a:buFont typeface="Arial" charset="0"/>
              <a:buNone/>
            </a:pPr>
            <a:r>
              <a:rPr lang="ja-JP" altLang="en-US" sz="2800" dirty="0"/>
              <a:t>☆組織は、理念や目的、目標を持っている</a:t>
            </a:r>
            <a:endParaRPr lang="en-US" altLang="ja-JP" sz="2800" dirty="0"/>
          </a:p>
          <a:p>
            <a:pPr eaLnBrk="1" hangingPunct="1">
              <a:buFont typeface="Arial" charset="0"/>
              <a:buNone/>
            </a:pPr>
            <a:endParaRPr lang="en-US" altLang="ja-JP" sz="2800" dirty="0"/>
          </a:p>
          <a:p>
            <a:pPr eaLnBrk="1" hangingPunct="1">
              <a:buFont typeface="Arial" charset="0"/>
              <a:buNone/>
            </a:pPr>
            <a:r>
              <a:rPr lang="ja-JP" altLang="en-US" sz="2800" dirty="0"/>
              <a:t>☆組織は、</a:t>
            </a:r>
            <a:r>
              <a:rPr lang="ja-JP" altLang="en-US" sz="2800" dirty="0">
                <a:solidFill>
                  <a:srgbClr val="0070C0"/>
                </a:solidFill>
              </a:rPr>
              <a:t>全体が秩序正しく、</a:t>
            </a:r>
            <a:endParaRPr lang="en-US" altLang="ja-JP" sz="2800" dirty="0">
              <a:solidFill>
                <a:srgbClr val="0070C0"/>
              </a:solidFill>
            </a:endParaRPr>
          </a:p>
          <a:p>
            <a:pPr eaLnBrk="1" hangingPunct="1">
              <a:buFont typeface="Arial" charset="0"/>
              <a:buNone/>
            </a:pPr>
            <a:r>
              <a:rPr lang="ja-JP" altLang="en-US" sz="2800" dirty="0">
                <a:solidFill>
                  <a:srgbClr val="0070C0"/>
                </a:solidFill>
              </a:rPr>
              <a:t>　バランスが取れている</a:t>
            </a:r>
            <a:r>
              <a:rPr lang="ja-JP" altLang="en-US" sz="2800" dirty="0"/>
              <a:t>ときに</a:t>
            </a:r>
            <a:endParaRPr lang="en-US" altLang="ja-JP" sz="2800" dirty="0"/>
          </a:p>
          <a:p>
            <a:pPr eaLnBrk="1" hangingPunct="1">
              <a:buFont typeface="Arial" charset="0"/>
              <a:buNone/>
            </a:pPr>
            <a:r>
              <a:rPr lang="ja-JP" altLang="en-US" sz="2800" dirty="0"/>
              <a:t>　最も安定する</a:t>
            </a:r>
            <a:endParaRPr lang="en-US" altLang="ja-JP" sz="2800" dirty="0"/>
          </a:p>
          <a:p>
            <a:pPr eaLnBrk="1" hangingPunct="1">
              <a:buFont typeface="Arial" charset="0"/>
              <a:buNone/>
            </a:pPr>
            <a:r>
              <a:rPr lang="ja-JP" altLang="en-US" sz="2800" dirty="0"/>
              <a:t>　そして成長する</a:t>
            </a:r>
            <a:endParaRPr lang="en-US" altLang="ja-JP" sz="2800" dirty="0"/>
          </a:p>
          <a:p>
            <a:pPr eaLnBrk="1" hangingPunct="1">
              <a:buFont typeface="Arial" charset="0"/>
              <a:buNone/>
            </a:pPr>
            <a:endParaRPr lang="en-US" altLang="ja-JP" sz="2800" dirty="0"/>
          </a:p>
          <a:p>
            <a:pPr eaLnBrk="1" hangingPunct="1">
              <a:buFont typeface="Arial" charset="0"/>
              <a:buNone/>
            </a:pPr>
            <a:r>
              <a:rPr lang="ja-JP" altLang="en-US" sz="2800" dirty="0"/>
              <a:t>☆組織である一員の意識を持つ</a:t>
            </a:r>
            <a:endParaRPr lang="en-US" altLang="ja-JP" sz="2800" dirty="0"/>
          </a:p>
        </p:txBody>
      </p:sp>
      <p:sp>
        <p:nvSpPr>
          <p:cNvPr id="7" name="タイトル 1"/>
          <p:cNvSpPr txBox="1">
            <a:spLocks/>
          </p:cNvSpPr>
          <p:nvPr/>
        </p:nvSpPr>
        <p:spPr>
          <a:xfrm>
            <a:off x="500034" y="357166"/>
            <a:ext cx="8229600" cy="1011222"/>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2700000" scaled="1"/>
            <a:tileRect/>
          </a:gra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a:ln>
                  <a:noFill/>
                </a:ln>
                <a:solidFill>
                  <a:schemeClr val="tx1"/>
                </a:solidFill>
                <a:effectLst/>
                <a:uLnTx/>
                <a:uFillTx/>
                <a:latin typeface="+mj-lt"/>
                <a:ea typeface="+mj-ea"/>
                <a:cs typeface="+mj-cs"/>
              </a:rPr>
              <a:t>４　組織とは</a:t>
            </a:r>
          </a:p>
        </p:txBody>
      </p:sp>
      <p:sp>
        <p:nvSpPr>
          <p:cNvPr id="2" name="二等辺三角形 1">
            <a:extLst>
              <a:ext uri="{FF2B5EF4-FFF2-40B4-BE49-F238E27FC236}">
                <a16:creationId xmlns:a16="http://schemas.microsoft.com/office/drawing/2014/main" id="{C9BC9373-B338-6510-E328-7F6CE72B982A}"/>
              </a:ext>
            </a:extLst>
          </p:cNvPr>
          <p:cNvSpPr/>
          <p:nvPr/>
        </p:nvSpPr>
        <p:spPr>
          <a:xfrm>
            <a:off x="5292080" y="2708920"/>
            <a:ext cx="3024336" cy="3240360"/>
          </a:xfrm>
          <a:prstGeom prst="triangle">
            <a:avLst>
              <a:gd name="adj" fmla="val 49461"/>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ln w="0"/>
                <a:solidFill>
                  <a:schemeClr val="tx1"/>
                </a:solidFill>
                <a:effectLst>
                  <a:outerShdw blurRad="38100" dist="19050" dir="2700000" algn="tl" rotWithShape="0">
                    <a:schemeClr val="dk1">
                      <a:alpha val="40000"/>
                    </a:schemeClr>
                  </a:outerShdw>
                </a:effectLst>
              </a:rPr>
              <a:t>社長</a:t>
            </a:r>
            <a:endParaRPr lang="en-US" altLang="ja-JP" dirty="0">
              <a:ln w="0"/>
              <a:solidFill>
                <a:schemeClr val="tx1"/>
              </a:solidFill>
              <a:effectLst>
                <a:outerShdw blurRad="38100" dist="19050" dir="2700000" algn="tl" rotWithShape="0">
                  <a:schemeClr val="dk1">
                    <a:alpha val="40000"/>
                  </a:schemeClr>
                </a:outerShdw>
              </a:effectLst>
            </a:endParaRPr>
          </a:p>
          <a:p>
            <a:pPr algn="ctr"/>
            <a:r>
              <a:rPr kumimoji="1" lang="ja-JP" altLang="en-US" dirty="0">
                <a:ln w="0"/>
                <a:solidFill>
                  <a:schemeClr val="tx1"/>
                </a:solidFill>
                <a:effectLst>
                  <a:outerShdw blurRad="38100" dist="19050" dir="2700000" algn="tl" rotWithShape="0">
                    <a:schemeClr val="dk1">
                      <a:alpha val="40000"/>
                    </a:schemeClr>
                  </a:outerShdw>
                </a:effectLst>
              </a:rPr>
              <a:t>工場長</a:t>
            </a:r>
            <a:endParaRPr kumimoji="1" lang="en-US" altLang="ja-JP" dirty="0">
              <a:ln w="0"/>
              <a:solidFill>
                <a:schemeClr val="tx1"/>
              </a:solidFill>
              <a:effectLst>
                <a:outerShdw blurRad="38100" dist="19050" dir="2700000" algn="tl" rotWithShape="0">
                  <a:schemeClr val="dk1">
                    <a:alpha val="40000"/>
                  </a:schemeClr>
                </a:outerShdw>
              </a:effectLst>
            </a:endParaRPr>
          </a:p>
          <a:p>
            <a:pPr algn="ctr"/>
            <a:r>
              <a:rPr lang="ja-JP" altLang="en-US" dirty="0">
                <a:ln w="0"/>
                <a:solidFill>
                  <a:schemeClr val="tx1"/>
                </a:solidFill>
                <a:effectLst>
                  <a:outerShdw blurRad="38100" dist="19050" dir="2700000" algn="tl" rotWithShape="0">
                    <a:schemeClr val="dk1">
                      <a:alpha val="40000"/>
                    </a:schemeClr>
                  </a:outerShdw>
                </a:effectLst>
              </a:rPr>
              <a:t>部長</a:t>
            </a:r>
            <a:endParaRPr lang="en-US" altLang="ja-JP" dirty="0">
              <a:ln w="0"/>
              <a:solidFill>
                <a:schemeClr val="tx1"/>
              </a:solidFill>
              <a:effectLst>
                <a:outerShdw blurRad="38100" dist="19050" dir="2700000" algn="tl" rotWithShape="0">
                  <a:schemeClr val="dk1">
                    <a:alpha val="40000"/>
                  </a:schemeClr>
                </a:outerShdw>
              </a:effectLst>
            </a:endParaRPr>
          </a:p>
          <a:p>
            <a:pPr algn="ctr"/>
            <a:r>
              <a:rPr lang="ja-JP" altLang="en-US" dirty="0">
                <a:ln w="0"/>
                <a:solidFill>
                  <a:schemeClr val="tx1"/>
                </a:solidFill>
                <a:effectLst>
                  <a:outerShdw blurRad="38100" dist="19050" dir="2700000" algn="tl" rotWithShape="0">
                    <a:schemeClr val="dk1">
                      <a:alpha val="40000"/>
                    </a:schemeClr>
                  </a:outerShdw>
                </a:effectLst>
              </a:rPr>
              <a:t>課長</a:t>
            </a:r>
            <a:endParaRPr lang="en-US" altLang="ja-JP" dirty="0">
              <a:ln w="0"/>
              <a:solidFill>
                <a:schemeClr val="tx1"/>
              </a:solidFill>
              <a:effectLst>
                <a:outerShdw blurRad="38100" dist="19050" dir="2700000" algn="tl" rotWithShape="0">
                  <a:schemeClr val="dk1">
                    <a:alpha val="40000"/>
                  </a:schemeClr>
                </a:outerShdw>
              </a:effectLst>
            </a:endParaRPr>
          </a:p>
          <a:p>
            <a:pPr algn="ctr"/>
            <a:r>
              <a:rPr lang="ja-JP" altLang="en-US" dirty="0">
                <a:ln w="0"/>
                <a:solidFill>
                  <a:schemeClr val="tx1"/>
                </a:solidFill>
                <a:effectLst>
                  <a:outerShdw blurRad="38100" dist="19050" dir="2700000" algn="tl" rotWithShape="0">
                    <a:schemeClr val="dk1">
                      <a:alpha val="40000"/>
                    </a:schemeClr>
                  </a:outerShdw>
                </a:effectLst>
              </a:rPr>
              <a:t>係長</a:t>
            </a:r>
            <a:endParaRPr lang="en-US" altLang="ja-JP" dirty="0">
              <a:ln w="0"/>
              <a:solidFill>
                <a:schemeClr val="tx1"/>
              </a:solidFill>
              <a:effectLst>
                <a:outerShdw blurRad="38100" dist="19050" dir="2700000" algn="tl" rotWithShape="0">
                  <a:schemeClr val="dk1">
                    <a:alpha val="40000"/>
                  </a:schemeClr>
                </a:outerShdw>
              </a:effectLst>
            </a:endParaRPr>
          </a:p>
          <a:p>
            <a:pPr algn="ctr"/>
            <a:r>
              <a:rPr kumimoji="1" lang="ja-JP" altLang="en-US" dirty="0">
                <a:ln w="0"/>
                <a:solidFill>
                  <a:schemeClr val="tx1"/>
                </a:solidFill>
                <a:effectLst>
                  <a:outerShdw blurRad="38100" dist="19050" dir="2700000" algn="tl" rotWithShape="0">
                    <a:schemeClr val="dk1">
                      <a:alpha val="40000"/>
                    </a:schemeClr>
                  </a:outerShdw>
                </a:effectLst>
              </a:rPr>
              <a:t>一般社員</a:t>
            </a:r>
          </a:p>
        </p:txBody>
      </p:sp>
    </p:spTree>
    <p:extLst>
      <p:ext uri="{BB962C8B-B14F-4D97-AF65-F5344CB8AC3E}">
        <p14:creationId xmlns:p14="http://schemas.microsoft.com/office/powerpoint/2010/main" val="2548167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2700000" scaled="1"/>
            <a:tileRect/>
          </a:gradFill>
        </p:spPr>
        <p:txBody>
          <a:bodyPr>
            <a:normAutofit/>
          </a:bodyPr>
          <a:lstStyle/>
          <a:p>
            <a:r>
              <a:rPr kumimoji="1" lang="ja-JP" altLang="en-US" dirty="0"/>
              <a:t>５　学生から社会人への意識転換</a:t>
            </a:r>
          </a:p>
        </p:txBody>
      </p:sp>
      <p:sp>
        <p:nvSpPr>
          <p:cNvPr id="3" name="コンテンツ プレースホルダ 2"/>
          <p:cNvSpPr>
            <a:spLocks noGrp="1"/>
          </p:cNvSpPr>
          <p:nvPr>
            <p:ph idx="1"/>
          </p:nvPr>
        </p:nvSpPr>
        <p:spPr/>
        <p:txBody>
          <a:bodyPr>
            <a:normAutofit/>
          </a:bodyPr>
          <a:lstStyle/>
          <a:p>
            <a:pPr>
              <a:buNone/>
            </a:pPr>
            <a:r>
              <a:rPr kumimoji="1" lang="ja-JP" altLang="en-US" sz="2800" dirty="0"/>
              <a:t>☆働くことは単にお金を稼ぐだけでは</a:t>
            </a:r>
            <a:r>
              <a:rPr lang="ja-JP" altLang="en-US" sz="2800" dirty="0"/>
              <a:t>ありません</a:t>
            </a:r>
            <a:endParaRPr lang="en-US" altLang="ja-JP" sz="2800" dirty="0"/>
          </a:p>
          <a:p>
            <a:pPr>
              <a:buNone/>
            </a:pPr>
            <a:r>
              <a:rPr lang="ja-JP" altLang="en-US" sz="2800" dirty="0"/>
              <a:t>　　みなさんの心を磨き、人生の成功力を高めます</a:t>
            </a:r>
            <a:endParaRPr lang="en-US" altLang="ja-JP" dirty="0"/>
          </a:p>
          <a:p>
            <a:pPr>
              <a:buNone/>
            </a:pPr>
            <a:endParaRPr lang="en-US" altLang="ja-JP" sz="1400" dirty="0"/>
          </a:p>
          <a:p>
            <a:pPr>
              <a:buNone/>
            </a:pPr>
            <a:r>
              <a:rPr lang="ja-JP" altLang="en-US" sz="2800" dirty="0"/>
              <a:t>　・貧しい国の子どもたちは働いて</a:t>
            </a:r>
            <a:endParaRPr lang="en-US" altLang="ja-JP" sz="2800" dirty="0"/>
          </a:p>
          <a:p>
            <a:pPr>
              <a:buNone/>
            </a:pPr>
            <a:r>
              <a:rPr lang="ja-JP" altLang="en-US" sz="2800" dirty="0"/>
              <a:t>　　　　　家族全員を養っています</a:t>
            </a:r>
            <a:endParaRPr lang="en-US" altLang="ja-JP" sz="2800" dirty="0"/>
          </a:p>
          <a:p>
            <a:pPr>
              <a:buNone/>
            </a:pPr>
            <a:endParaRPr kumimoji="1" lang="en-US" altLang="ja-JP" sz="2000" dirty="0"/>
          </a:p>
          <a:p>
            <a:pPr>
              <a:buNone/>
            </a:pPr>
            <a:r>
              <a:rPr lang="ja-JP" altLang="en-US" sz="2000" dirty="0"/>
              <a:t>　</a:t>
            </a:r>
            <a:r>
              <a:rPr kumimoji="1" lang="ja-JP" altLang="en-US" sz="2000" dirty="0"/>
              <a:t>◎０歳</a:t>
            </a:r>
            <a:r>
              <a:rPr lang="ja-JP" altLang="en-US" sz="2000" dirty="0"/>
              <a:t>～２０歳くらいまで　　　　　・・・社会に出るまでの期間（</a:t>
            </a:r>
            <a:r>
              <a:rPr lang="ja-JP" altLang="en-US" sz="2400" b="1" dirty="0">
                <a:solidFill>
                  <a:srgbClr val="FF0000"/>
                </a:solidFill>
                <a:latin typeface="+mj-ea"/>
                <a:ea typeface="+mj-ea"/>
              </a:rPr>
              <a:t>庇護</a:t>
            </a:r>
            <a:r>
              <a:rPr lang="ja-JP" altLang="en-US" sz="2000" dirty="0"/>
              <a:t>）される</a:t>
            </a:r>
            <a:endParaRPr kumimoji="1" lang="en-US" altLang="ja-JP" sz="2000" dirty="0"/>
          </a:p>
          <a:p>
            <a:pPr>
              <a:buNone/>
            </a:pPr>
            <a:r>
              <a:rPr lang="ja-JP" altLang="en-US" sz="2000" dirty="0"/>
              <a:t>　◎２０歳くらい～６０歳くらいまで・・・社会に出て（</a:t>
            </a:r>
            <a:r>
              <a:rPr lang="ja-JP" altLang="en-US" sz="2400" b="1" dirty="0">
                <a:solidFill>
                  <a:srgbClr val="FF0000"/>
                </a:solidFill>
                <a:latin typeface="+mn-ea"/>
              </a:rPr>
              <a:t>貢献</a:t>
            </a:r>
            <a:r>
              <a:rPr lang="ja-JP" altLang="en-US" sz="2000" dirty="0"/>
              <a:t>）する期間</a:t>
            </a:r>
            <a:endParaRPr lang="en-US" altLang="ja-JP" sz="2000" dirty="0"/>
          </a:p>
          <a:p>
            <a:pPr>
              <a:buNone/>
            </a:pPr>
            <a:r>
              <a:rPr kumimoji="1" lang="ja-JP" altLang="en-US" sz="2000" dirty="0"/>
              <a:t>　　</a:t>
            </a:r>
            <a:r>
              <a:rPr kumimoji="1" lang="ja-JP" altLang="en-US" sz="1800" b="1" i="1" dirty="0">
                <a:solidFill>
                  <a:srgbClr val="7030A0"/>
                </a:solidFill>
                <a:latin typeface="HG丸ｺﾞｼｯｸM-PRO" pitchFamily="50" charset="-128"/>
                <a:ea typeface="HG丸ｺﾞｼｯｸM-PRO" pitchFamily="50" charset="-128"/>
              </a:rPr>
              <a:t>してもらう側から　　</a:t>
            </a:r>
            <a:r>
              <a:rPr kumimoji="1" lang="ja-JP" altLang="en-US" sz="2400" b="1" i="1" dirty="0">
                <a:solidFill>
                  <a:srgbClr val="7030A0"/>
                </a:solidFill>
                <a:latin typeface="HG丸ｺﾞｼｯｸM-PRO" pitchFamily="50" charset="-128"/>
                <a:ea typeface="HG丸ｺﾞｼｯｸM-PRO" pitchFamily="50" charset="-128"/>
              </a:rPr>
              <a:t>してあげる側へ</a:t>
            </a:r>
            <a:r>
              <a:rPr kumimoji="1" lang="ja-JP" altLang="en-US" sz="1800" b="1" i="1" dirty="0">
                <a:solidFill>
                  <a:srgbClr val="7030A0"/>
                </a:solidFill>
                <a:latin typeface="HG丸ｺﾞｼｯｸM-PRO" pitchFamily="50" charset="-128"/>
                <a:ea typeface="HG丸ｺﾞｼｯｸM-PRO" pitchFamily="50" charset="-128"/>
              </a:rPr>
              <a:t>　　</a:t>
            </a:r>
            <a:endParaRPr kumimoji="1" lang="en-US" altLang="ja-JP" sz="1800" b="1" i="1" dirty="0">
              <a:solidFill>
                <a:srgbClr val="7030A0"/>
              </a:solidFill>
              <a:latin typeface="HG丸ｺﾞｼｯｸM-PRO" pitchFamily="50" charset="-128"/>
              <a:ea typeface="HG丸ｺﾞｼｯｸM-PRO" pitchFamily="50" charset="-128"/>
            </a:endParaRPr>
          </a:p>
          <a:p>
            <a:pPr>
              <a:buNone/>
            </a:pPr>
            <a:r>
              <a:rPr lang="ja-JP" altLang="en-US" sz="1800" b="1" i="1" dirty="0">
                <a:solidFill>
                  <a:srgbClr val="7030A0"/>
                </a:solidFill>
                <a:latin typeface="HG丸ｺﾞｼｯｸM-PRO" pitchFamily="50" charset="-128"/>
                <a:ea typeface="HG丸ｺﾞｼｯｸM-PRO" pitchFamily="50" charset="-128"/>
              </a:rPr>
              <a:t>　　　　　　　　　　　　　　</a:t>
            </a:r>
            <a:r>
              <a:rPr kumimoji="1" lang="ja-JP" altLang="en-US" sz="1800" b="1" i="1" dirty="0">
                <a:solidFill>
                  <a:srgbClr val="7030A0"/>
                </a:solidFill>
                <a:latin typeface="HG丸ｺﾞｼｯｸM-PRO" pitchFamily="50" charset="-128"/>
                <a:ea typeface="HG丸ｺﾞｼｯｸM-PRO" pitchFamily="50" charset="-128"/>
              </a:rPr>
              <a:t>価値観を１８０度転換して働きましょう！</a:t>
            </a:r>
            <a:endParaRPr kumimoji="1" lang="en-US" altLang="ja-JP" sz="1800" b="1" i="1" dirty="0">
              <a:solidFill>
                <a:srgbClr val="7030A0"/>
              </a:solidFill>
              <a:latin typeface="HG丸ｺﾞｼｯｸM-PRO" pitchFamily="50" charset="-128"/>
              <a:ea typeface="HG丸ｺﾞｼｯｸM-PRO"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2564904"/>
            <a:ext cx="2670800" cy="177983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2700000" scaled="1"/>
            <a:tileRect/>
          </a:gradFill>
        </p:spPr>
        <p:txBody>
          <a:bodyPr>
            <a:normAutofit/>
          </a:bodyPr>
          <a:lstStyle/>
          <a:p>
            <a:r>
              <a:rPr lang="ja-JP" altLang="en-US" dirty="0"/>
              <a:t>６</a:t>
            </a:r>
            <a:r>
              <a:rPr kumimoji="1" lang="ja-JP" altLang="en-US" dirty="0"/>
              <a:t>　組織人として重要なこと</a:t>
            </a:r>
          </a:p>
        </p:txBody>
      </p:sp>
      <p:sp>
        <p:nvSpPr>
          <p:cNvPr id="3" name="コンテンツ プレースホルダ 2"/>
          <p:cNvSpPr>
            <a:spLocks noGrp="1"/>
          </p:cNvSpPr>
          <p:nvPr>
            <p:ph idx="1"/>
          </p:nvPr>
        </p:nvSpPr>
        <p:spPr>
          <a:xfrm>
            <a:off x="395785" y="1772816"/>
            <a:ext cx="8229600" cy="4525963"/>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buNone/>
            </a:pPr>
            <a:r>
              <a:rPr lang="ja-JP" altLang="en-US" sz="2800" dirty="0"/>
              <a:t>☆組織人はつねに二つの側面を磨く意識を持つこと</a:t>
            </a:r>
            <a:endParaRPr lang="en-US" altLang="ja-JP" sz="2800" dirty="0"/>
          </a:p>
          <a:p>
            <a:pPr>
              <a:buNone/>
            </a:pPr>
            <a:endParaRPr lang="en-US" altLang="ja-JP" sz="2800" dirty="0"/>
          </a:p>
          <a:p>
            <a:pPr>
              <a:buNone/>
            </a:pPr>
            <a:r>
              <a:rPr lang="ja-JP" altLang="en-US" sz="2800" dirty="0"/>
              <a:t>　</a:t>
            </a:r>
            <a:r>
              <a:rPr lang="ja-JP" altLang="en-US" sz="2800" dirty="0">
                <a:effectLst>
                  <a:glow rad="228600">
                    <a:schemeClr val="accent1">
                      <a:satMod val="175000"/>
                      <a:alpha val="40000"/>
                    </a:schemeClr>
                  </a:glow>
                </a:effectLst>
              </a:rPr>
              <a:t>　①事務力　　　　　知識や技術を身につけ、高める</a:t>
            </a:r>
            <a:endParaRPr lang="en-US" altLang="ja-JP" sz="2800" dirty="0">
              <a:effectLst>
                <a:glow rad="228600">
                  <a:schemeClr val="accent1">
                    <a:satMod val="175000"/>
                    <a:alpha val="40000"/>
                  </a:schemeClr>
                </a:glow>
              </a:effectLst>
            </a:endParaRPr>
          </a:p>
          <a:p>
            <a:pPr>
              <a:buNone/>
            </a:pPr>
            <a:r>
              <a:rPr lang="ja-JP" altLang="en-US" sz="2800" dirty="0"/>
              <a:t>　</a:t>
            </a:r>
            <a:endParaRPr lang="en-US" altLang="ja-JP" sz="2800" dirty="0"/>
          </a:p>
          <a:p>
            <a:pPr>
              <a:buNone/>
            </a:pPr>
            <a:r>
              <a:rPr lang="ja-JP" altLang="en-US" sz="2800" dirty="0"/>
              <a:t>　　</a:t>
            </a:r>
            <a:r>
              <a:rPr lang="ja-JP" altLang="en-US" sz="2800" dirty="0">
                <a:effectLst>
                  <a:glow rad="228600">
                    <a:schemeClr val="accent6">
                      <a:satMod val="175000"/>
                      <a:alpha val="40000"/>
                    </a:schemeClr>
                  </a:glow>
                </a:effectLst>
              </a:rPr>
              <a:t>②人間力　　　　　素直さ、協調性、謙虚さ、明るさ　</a:t>
            </a:r>
            <a:r>
              <a:rPr lang="en-US" altLang="ja-JP" sz="2800" dirty="0" err="1">
                <a:effectLst>
                  <a:glow rad="228600">
                    <a:schemeClr val="accent6">
                      <a:satMod val="175000"/>
                      <a:alpha val="40000"/>
                    </a:schemeClr>
                  </a:glow>
                </a:effectLst>
              </a:rPr>
              <a:t>etc</a:t>
            </a:r>
            <a:endParaRPr lang="en-US" altLang="ja-JP" sz="2800" dirty="0">
              <a:effectLst>
                <a:glow rad="228600">
                  <a:schemeClr val="accent6">
                    <a:satMod val="175000"/>
                    <a:alpha val="40000"/>
                  </a:schemeClr>
                </a:glow>
              </a:effectLst>
            </a:endParaRPr>
          </a:p>
          <a:p>
            <a:pPr>
              <a:buNone/>
            </a:pPr>
            <a:endParaRPr lang="en-US" altLang="ja-JP" sz="2800" dirty="0">
              <a:effectLst>
                <a:glow rad="228600">
                  <a:schemeClr val="accent6">
                    <a:satMod val="175000"/>
                    <a:alpha val="40000"/>
                  </a:schemeClr>
                </a:glow>
              </a:effectLst>
            </a:endParaRPr>
          </a:p>
          <a:p>
            <a:pPr>
              <a:buNone/>
            </a:pPr>
            <a:r>
              <a:rPr lang="ja-JP" altLang="en-US" sz="2800" dirty="0"/>
              <a:t>　そして、　</a:t>
            </a:r>
            <a:r>
              <a:rPr lang="en-US" altLang="ja-JP" sz="2800" dirty="0"/>
              <a:t>3</a:t>
            </a:r>
            <a:r>
              <a:rPr lang="ja-JP" altLang="en-US" sz="2800" dirty="0"/>
              <a:t>種の神器を有すること　　</a:t>
            </a:r>
            <a:r>
              <a:rPr lang="ja-JP" altLang="en-US" sz="3500" b="1" dirty="0">
                <a:ln w="22225">
                  <a:solidFill>
                    <a:schemeClr val="accent2"/>
                  </a:solidFill>
                  <a:prstDash val="solid"/>
                </a:ln>
                <a:solidFill>
                  <a:schemeClr val="accent2">
                    <a:lumMod val="40000"/>
                    <a:lumOff val="60000"/>
                  </a:schemeClr>
                </a:solidFill>
              </a:rPr>
              <a:t>知　・　仁　・　勇</a:t>
            </a:r>
            <a:endParaRPr lang="en-US" altLang="ja-JP" sz="3500" dirty="0"/>
          </a:p>
          <a:p>
            <a:pPr>
              <a:buNone/>
            </a:pPr>
            <a:endParaRPr lang="en-US" altLang="ja-JP" sz="2800" dirty="0"/>
          </a:p>
          <a:p>
            <a:pPr>
              <a:buNone/>
            </a:pPr>
            <a:r>
              <a:rPr lang="ja-JP" altLang="en-US" sz="2800" dirty="0"/>
              <a:t>☆失敗を避け続けるのが最大の失敗に帰着する</a:t>
            </a:r>
            <a:endParaRPr lang="en-US" altLang="ja-JP" sz="2800" dirty="0"/>
          </a:p>
          <a:p>
            <a:pPr>
              <a:buNone/>
            </a:pPr>
            <a:r>
              <a:rPr lang="ja-JP" altLang="en-US" sz="2800" dirty="0"/>
              <a:t>☆何も行動しない（学問も仕事もしない）のが、人生に最大の不充実さをもたらす</a:t>
            </a:r>
            <a:endParaRPr lang="en-US" altLang="ja-JP" sz="1200" dirty="0"/>
          </a:p>
        </p:txBody>
      </p:sp>
      <p:sp>
        <p:nvSpPr>
          <p:cNvPr id="4" name="矢印: 右 3">
            <a:extLst>
              <a:ext uri="{FF2B5EF4-FFF2-40B4-BE49-F238E27FC236}">
                <a16:creationId xmlns:a16="http://schemas.microsoft.com/office/drawing/2014/main" id="{D00915A9-526A-23F6-EBB2-3A60188B7376}"/>
              </a:ext>
            </a:extLst>
          </p:cNvPr>
          <p:cNvSpPr/>
          <p:nvPr/>
        </p:nvSpPr>
        <p:spPr>
          <a:xfrm>
            <a:off x="2483768" y="2636912"/>
            <a:ext cx="648072" cy="28803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矢印: 右 4">
            <a:extLst>
              <a:ext uri="{FF2B5EF4-FFF2-40B4-BE49-F238E27FC236}">
                <a16:creationId xmlns:a16="http://schemas.microsoft.com/office/drawing/2014/main" id="{3A3E5DC5-BECF-FF83-EF1C-70D7A547BDDA}"/>
              </a:ext>
            </a:extLst>
          </p:cNvPr>
          <p:cNvSpPr/>
          <p:nvPr/>
        </p:nvSpPr>
        <p:spPr>
          <a:xfrm>
            <a:off x="2483768" y="3335257"/>
            <a:ext cx="648072" cy="28803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76491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ja-JP" altLang="en-US" sz="2400" dirty="0"/>
              <a:t>☆お茶の出し方ひとつでその組織のあり方その人のレベルが　　</a:t>
            </a:r>
            <a:endParaRPr lang="en-US" altLang="ja-JP" sz="2400" dirty="0"/>
          </a:p>
          <a:p>
            <a:pPr marL="0" indent="0">
              <a:buNone/>
            </a:pPr>
            <a:r>
              <a:rPr lang="ja-JP" altLang="en-US" sz="2400" dirty="0"/>
              <a:t>　お客様にわかってしまう</a:t>
            </a:r>
            <a:endParaRPr lang="en-US" altLang="ja-JP" sz="2400" dirty="0"/>
          </a:p>
          <a:p>
            <a:pPr marL="0" indent="0">
              <a:buNone/>
            </a:pPr>
            <a:r>
              <a:rPr lang="ja-JP" altLang="en-US" sz="2400" dirty="0"/>
              <a:t>　</a:t>
            </a:r>
            <a:r>
              <a:rPr lang="ja-JP" altLang="en-US" sz="2400" dirty="0">
                <a:solidFill>
                  <a:srgbClr val="0070C0"/>
                </a:solidFill>
              </a:rPr>
              <a:t>　</a:t>
            </a:r>
            <a:r>
              <a:rPr lang="ja-JP" altLang="en-US" sz="2400" dirty="0">
                <a:solidFill>
                  <a:srgbClr val="0070C0"/>
                </a:solidFill>
                <a:latin typeface="HGS創英角ﾎﾟｯﾌﾟ体" panose="040B0A00000000000000" pitchFamily="50" charset="-128"/>
                <a:ea typeface="HGS創英角ﾎﾟｯﾌﾟ体" panose="040B0A00000000000000" pitchFamily="50" charset="-128"/>
              </a:rPr>
              <a:t>「仕事」は成果を生み出す行為</a:t>
            </a:r>
            <a:endParaRPr lang="en-US" altLang="ja-JP" sz="2400" dirty="0">
              <a:solidFill>
                <a:srgbClr val="0070C0"/>
              </a:solidFill>
              <a:latin typeface="HGS創英角ﾎﾟｯﾌﾟ体" panose="040B0A00000000000000" pitchFamily="50" charset="-128"/>
              <a:ea typeface="HGS創英角ﾎﾟｯﾌﾟ体" panose="040B0A00000000000000" pitchFamily="50" charset="-128"/>
            </a:endParaRPr>
          </a:p>
          <a:p>
            <a:pPr marL="0" indent="0">
              <a:buNone/>
            </a:pPr>
            <a:r>
              <a:rPr lang="ja-JP" altLang="en-US" sz="2400" dirty="0">
                <a:latin typeface="HGS創英角ﾎﾟｯﾌﾟ体" panose="040B0A00000000000000" pitchFamily="50" charset="-128"/>
                <a:ea typeface="HGS創英角ﾎﾟｯﾌﾟ体" panose="040B0A00000000000000" pitchFamily="50" charset="-128"/>
              </a:rPr>
              <a:t>　</a:t>
            </a:r>
            <a:r>
              <a:rPr lang="ja-JP" altLang="en-US" sz="2400" dirty="0">
                <a:solidFill>
                  <a:srgbClr val="7030A0"/>
                </a:solidFill>
                <a:latin typeface="HGS創英角ﾎﾟｯﾌﾟ体" panose="040B0A00000000000000" pitchFamily="50" charset="-128"/>
                <a:ea typeface="HGS創英角ﾎﾟｯﾌﾟ体" panose="040B0A00000000000000" pitchFamily="50" charset="-128"/>
              </a:rPr>
              <a:t>「作業」は仕事を成し遂げるための過程であり手段</a:t>
            </a:r>
            <a:endParaRPr lang="en-US" altLang="ja-JP" sz="2400" dirty="0">
              <a:solidFill>
                <a:srgbClr val="7030A0"/>
              </a:solidFill>
              <a:latin typeface="HGS創英角ﾎﾟｯﾌﾟ体" panose="040B0A00000000000000" pitchFamily="50" charset="-128"/>
              <a:ea typeface="HGS創英角ﾎﾟｯﾌﾟ体" panose="040B0A00000000000000" pitchFamily="50" charset="-128"/>
            </a:endParaRPr>
          </a:p>
          <a:p>
            <a:pPr marL="0" indent="0">
              <a:buNone/>
            </a:pPr>
            <a:endParaRPr lang="en-US" altLang="ja-JP" sz="2400" dirty="0"/>
          </a:p>
          <a:p>
            <a:pPr marL="0" indent="0">
              <a:buNone/>
            </a:pPr>
            <a:r>
              <a:rPr lang="ja-JP" altLang="en-US" sz="2400" dirty="0"/>
              <a:t>　　作業の向こうに仕事があり、優れた作業によって仕事が成し</a:t>
            </a:r>
            <a:endParaRPr lang="en-US" altLang="ja-JP" sz="2400" dirty="0"/>
          </a:p>
          <a:p>
            <a:pPr marL="0" indent="0">
              <a:buNone/>
            </a:pPr>
            <a:r>
              <a:rPr lang="ja-JP" altLang="en-US" sz="2400" dirty="0"/>
              <a:t>　　遂げられ、成果が生まれる</a:t>
            </a:r>
            <a:endParaRPr lang="en-US" altLang="ja-JP" sz="2400" dirty="0"/>
          </a:p>
          <a:p>
            <a:pPr marL="0" indent="0">
              <a:buNone/>
            </a:pPr>
            <a:endParaRPr lang="en-US" altLang="ja-JP" sz="1100" dirty="0"/>
          </a:p>
          <a:p>
            <a:pPr marL="0" indent="0">
              <a:buNone/>
            </a:pPr>
            <a:r>
              <a:rPr lang="ja-JP" altLang="en-US" sz="2400" dirty="0"/>
              <a:t>　　</a:t>
            </a:r>
            <a:r>
              <a:rPr lang="ja-JP" altLang="en-US" sz="2000" i="1" dirty="0">
                <a:solidFill>
                  <a:schemeClr val="accent6">
                    <a:lumMod val="50000"/>
                  </a:schemeClr>
                </a:solidFill>
              </a:rPr>
              <a:t>＜事例紹介＞</a:t>
            </a:r>
            <a:endParaRPr lang="en-US" altLang="ja-JP" sz="2000" i="1" dirty="0">
              <a:solidFill>
                <a:schemeClr val="accent6">
                  <a:lumMod val="50000"/>
                </a:schemeClr>
              </a:solidFill>
            </a:endParaRPr>
          </a:p>
          <a:p>
            <a:pPr marL="0" indent="0">
              <a:buNone/>
            </a:pPr>
            <a:r>
              <a:rPr lang="ja-JP" altLang="en-US" sz="2000" i="1" dirty="0">
                <a:solidFill>
                  <a:schemeClr val="accent6">
                    <a:lumMod val="50000"/>
                  </a:schemeClr>
                </a:solidFill>
              </a:rPr>
              <a:t>　　　航空会社の経営者である　ヤン・カールソンの名著より</a:t>
            </a:r>
            <a:endParaRPr lang="en-US" altLang="ja-JP" sz="2000" i="1" dirty="0">
              <a:solidFill>
                <a:schemeClr val="accent6">
                  <a:lumMod val="50000"/>
                </a:schemeClr>
              </a:solidFill>
            </a:endParaRPr>
          </a:p>
        </p:txBody>
      </p:sp>
      <p:sp>
        <p:nvSpPr>
          <p:cNvPr id="10" name="タイトル 1">
            <a:extLst>
              <a:ext uri="{FF2B5EF4-FFF2-40B4-BE49-F238E27FC236}">
                <a16:creationId xmlns:a16="http://schemas.microsoft.com/office/drawing/2014/main" id="{2C2391AD-4896-B493-CA9E-5E39BD936058}"/>
              </a:ext>
            </a:extLst>
          </p:cNvPr>
          <p:cNvSpPr txBox="1">
            <a:spLocks noGrp="1"/>
          </p:cNvSpPr>
          <p:nvPr>
            <p:ph type="title"/>
          </p:nvPr>
        </p:nvSpPr>
        <p:spPr>
          <a:xfrm>
            <a:off x="457200" y="274638"/>
            <a:ext cx="8229600" cy="1143000"/>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2700000" scaled="1"/>
            <a:tileRect/>
          </a:gra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dirty="0"/>
              <a:t>7</a:t>
            </a:r>
            <a:r>
              <a:rPr kumimoji="1" lang="ja-JP" altLang="en-US" sz="4400" b="0" i="0" u="none" strike="noStrike" kern="1200" cap="none" spc="0" normalizeH="0" baseline="0" noProof="0" dirty="0">
                <a:ln>
                  <a:noFill/>
                </a:ln>
                <a:solidFill>
                  <a:schemeClr val="tx1"/>
                </a:solidFill>
                <a:effectLst/>
                <a:uLnTx/>
                <a:uFillTx/>
                <a:latin typeface="+mj-lt"/>
                <a:ea typeface="+mj-ea"/>
                <a:cs typeface="+mj-cs"/>
              </a:rPr>
              <a:t>　仕事と作業</a:t>
            </a:r>
          </a:p>
        </p:txBody>
      </p:sp>
    </p:spTree>
    <p:extLst>
      <p:ext uri="{BB962C8B-B14F-4D97-AF65-F5344CB8AC3E}">
        <p14:creationId xmlns:p14="http://schemas.microsoft.com/office/powerpoint/2010/main" val="945035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2700000" scaled="1"/>
            <a:tileRect/>
          </a:gradFill>
        </p:spPr>
        <p:txBody>
          <a:bodyPr>
            <a:normAutofit/>
          </a:bodyPr>
          <a:lstStyle/>
          <a:p>
            <a:r>
              <a:rPr kumimoji="1" lang="ja-JP" altLang="en-US" dirty="0"/>
              <a:t>８　職場では５Ｓの活動を</a:t>
            </a:r>
          </a:p>
        </p:txBody>
      </p:sp>
      <p:sp>
        <p:nvSpPr>
          <p:cNvPr id="3" name="コンテンツ プレースホルダ 2"/>
          <p:cNvSpPr>
            <a:spLocks noGrp="1"/>
          </p:cNvSpPr>
          <p:nvPr>
            <p:ph idx="1"/>
          </p:nvPr>
        </p:nvSpPr>
        <p:spPr>
          <a:xfrm>
            <a:off x="395785" y="1772816"/>
            <a:ext cx="8229600" cy="4525963"/>
          </a:xfrm>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ja-JP" altLang="en-US" sz="2800" dirty="0">
                <a:solidFill>
                  <a:srgbClr val="7030A0"/>
                </a:solidFill>
              </a:rPr>
              <a:t>①整理　・・・・　いらないものを捨てること</a:t>
            </a:r>
            <a:endParaRPr lang="en-US" altLang="ja-JP" sz="2800" dirty="0">
              <a:solidFill>
                <a:srgbClr val="7030A0"/>
              </a:solidFill>
            </a:endParaRPr>
          </a:p>
          <a:p>
            <a:pPr>
              <a:buNone/>
            </a:pPr>
            <a:r>
              <a:rPr lang="ja-JP" altLang="en-US" sz="2800" dirty="0">
                <a:solidFill>
                  <a:schemeClr val="tx2">
                    <a:lumMod val="60000"/>
                    <a:lumOff val="40000"/>
                  </a:schemeClr>
                </a:solidFill>
              </a:rPr>
              <a:t>②整頓　　・・・　決められた物を決められた場所に置き　　　</a:t>
            </a:r>
            <a:endParaRPr lang="en-US" altLang="ja-JP" sz="2800" dirty="0">
              <a:solidFill>
                <a:schemeClr val="tx2">
                  <a:lumMod val="60000"/>
                  <a:lumOff val="40000"/>
                </a:schemeClr>
              </a:solidFill>
            </a:endParaRPr>
          </a:p>
          <a:p>
            <a:pPr>
              <a:buNone/>
            </a:pPr>
            <a:r>
              <a:rPr lang="ja-JP" altLang="en-US" sz="2800" dirty="0">
                <a:solidFill>
                  <a:schemeClr val="tx2">
                    <a:lumMod val="60000"/>
                    <a:lumOff val="40000"/>
                  </a:schemeClr>
                </a:solidFill>
              </a:rPr>
              <a:t>　　　　　　　　　　いつでも取り出せる状態にしておくこと</a:t>
            </a:r>
            <a:endParaRPr lang="en-US" altLang="ja-JP" sz="2800" dirty="0">
              <a:solidFill>
                <a:schemeClr val="tx2">
                  <a:lumMod val="60000"/>
                  <a:lumOff val="40000"/>
                </a:schemeClr>
              </a:solidFill>
            </a:endParaRPr>
          </a:p>
          <a:p>
            <a:pPr>
              <a:buNone/>
            </a:pPr>
            <a:r>
              <a:rPr lang="ja-JP" altLang="en-US" sz="2800" dirty="0">
                <a:solidFill>
                  <a:srgbClr val="00B050"/>
                </a:solidFill>
              </a:rPr>
              <a:t>③清掃　　・・・　常に掃除をして環境を清潔にすること</a:t>
            </a:r>
            <a:endParaRPr lang="en-US" altLang="ja-JP" sz="2800" dirty="0">
              <a:solidFill>
                <a:srgbClr val="00B050"/>
              </a:solidFill>
            </a:endParaRPr>
          </a:p>
          <a:p>
            <a:pPr>
              <a:buNone/>
            </a:pPr>
            <a:r>
              <a:rPr lang="ja-JP" altLang="en-US" sz="2800" dirty="0">
                <a:solidFill>
                  <a:schemeClr val="accent6">
                    <a:lumMod val="75000"/>
                  </a:schemeClr>
                </a:solidFill>
              </a:rPr>
              <a:t>④清潔　　・・・　前の３Ｓを維持すること</a:t>
            </a:r>
            <a:endParaRPr lang="en-US" altLang="ja-JP" sz="2800" dirty="0">
              <a:solidFill>
                <a:schemeClr val="accent6">
                  <a:lumMod val="75000"/>
                </a:schemeClr>
              </a:solidFill>
            </a:endParaRPr>
          </a:p>
          <a:p>
            <a:pPr>
              <a:buNone/>
            </a:pPr>
            <a:r>
              <a:rPr lang="ja-JP" altLang="en-US" sz="2800" dirty="0">
                <a:solidFill>
                  <a:srgbClr val="FF0066"/>
                </a:solidFill>
              </a:rPr>
              <a:t>⑤躾　　　・・・　決められたルールや手順を正しく守る　</a:t>
            </a:r>
            <a:endParaRPr lang="en-US" altLang="ja-JP" sz="2800" dirty="0">
              <a:solidFill>
                <a:srgbClr val="FF0066"/>
              </a:solidFill>
            </a:endParaRPr>
          </a:p>
          <a:p>
            <a:pPr>
              <a:buNone/>
            </a:pPr>
            <a:r>
              <a:rPr lang="ja-JP" altLang="en-US" sz="2800" dirty="0">
                <a:solidFill>
                  <a:srgbClr val="FF0066"/>
                </a:solidFill>
              </a:rPr>
              <a:t>　　　　　　　　　　習慣をつけること</a:t>
            </a:r>
            <a:endParaRPr lang="en-US" altLang="ja-JP" sz="2800" dirty="0">
              <a:solidFill>
                <a:srgbClr val="FF0066"/>
              </a:solidFill>
            </a:endParaRPr>
          </a:p>
          <a:p>
            <a:pPr>
              <a:buNone/>
            </a:pPr>
            <a:endParaRPr kumimoji="1" lang="en-US" altLang="ja-JP" sz="2400" b="1" dirty="0">
              <a:effectLst>
                <a:glow rad="228600">
                  <a:schemeClr val="accent3">
                    <a:satMod val="175000"/>
                    <a:alpha val="40000"/>
                  </a:schemeClr>
                </a:glow>
              </a:effectLst>
              <a:latin typeface="+mj-ea"/>
              <a:ea typeface="+mj-ea"/>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4883345"/>
            <a:ext cx="2568897" cy="1386656"/>
          </a:xfrm>
          <a:prstGeom prst="rect">
            <a:avLst/>
          </a:prstGeom>
        </p:spPr>
      </p:pic>
    </p:spTree>
    <p:extLst>
      <p:ext uri="{BB962C8B-B14F-4D97-AF65-F5344CB8AC3E}">
        <p14:creationId xmlns:p14="http://schemas.microsoft.com/office/powerpoint/2010/main" val="410164197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1573</TotalTime>
  <Words>3017</Words>
  <Application>Microsoft Office PowerPoint</Application>
  <PresentationFormat>画面に合わせる (4:3)</PresentationFormat>
  <Paragraphs>377</Paragraphs>
  <Slides>36</Slides>
  <Notes>25</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36</vt:i4>
      </vt:variant>
    </vt:vector>
  </HeadingPairs>
  <TitlesOfParts>
    <vt:vector size="47" baseType="lpstr">
      <vt:lpstr>HGP創英ﾌﾟﾚｾﾞﾝｽEB</vt:lpstr>
      <vt:lpstr>HGP創英角ｺﾞｼｯｸUB</vt:lpstr>
      <vt:lpstr>HGP創英角ﾎﾟｯﾌﾟ体</vt:lpstr>
      <vt:lpstr>HGP明朝B</vt:lpstr>
      <vt:lpstr>HGS創英ﾌﾟﾚｾﾞﾝｽEB</vt:lpstr>
      <vt:lpstr>HGS創英角ｺﾞｼｯｸUB</vt:lpstr>
      <vt:lpstr>HGS創英角ﾎﾟｯﾌﾟ体</vt:lpstr>
      <vt:lpstr>HG丸ｺﾞｼｯｸM-PRO</vt:lpstr>
      <vt:lpstr>Arial</vt:lpstr>
      <vt:lpstr>Calibri</vt:lpstr>
      <vt:lpstr>Office テーマ</vt:lpstr>
      <vt:lpstr>新入社員研修  ～素晴らしい社会人人生を送るために～</vt:lpstr>
      <vt:lpstr>１　自己紹介</vt:lpstr>
      <vt:lpstr>２　現在のフィールド</vt:lpstr>
      <vt:lpstr>３　社会に出たとき</vt:lpstr>
      <vt:lpstr>PowerPoint プレゼンテーション</vt:lpstr>
      <vt:lpstr>５　学生から社会人への意識転換</vt:lpstr>
      <vt:lpstr>６　組織人として重要なこと</vt:lpstr>
      <vt:lpstr>7　仕事と作業</vt:lpstr>
      <vt:lpstr>８　職場では５Ｓの活動を</vt:lpstr>
      <vt:lpstr>９　ビジネスマナー</vt:lpstr>
      <vt:lpstr>１０　挨拶が決め手</vt:lpstr>
      <vt:lpstr>１１　敬語・言葉遣い</vt:lpstr>
      <vt:lpstr>１２　仕事の基本はＰＤＣＡ</vt:lpstr>
      <vt:lpstr>１３　どんな従業員を求める？</vt:lpstr>
      <vt:lpstr>１４　レベルアップができる人材　</vt:lpstr>
      <vt:lpstr>１５　コンプライアンス意識</vt:lpstr>
      <vt:lpstr>１６　予期せぬ職業選択</vt:lpstr>
      <vt:lpstr>１７　予期せぬ先で学んだこと</vt:lpstr>
      <vt:lpstr>１８　偶然の仕事で貴重な体験</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１９　叱責されて改善する　</vt:lpstr>
      <vt:lpstr>２０　ダメになる人の特徴　</vt:lpstr>
      <vt:lpstr>２１　成功する人の特徴　</vt:lpstr>
      <vt:lpstr>２２　周囲の人達と調和をする</vt:lpstr>
      <vt:lpstr>　</vt:lpstr>
      <vt:lpstr>２４　出入りの法則　</vt:lpstr>
      <vt:lpstr>２５　原因と結果の法則　</vt:lpstr>
      <vt:lpstr>２６　自然の法則のまとめ</vt:lpstr>
      <vt:lpstr>２７　運命は心次第</vt:lpstr>
      <vt:lpstr>PowerPoint プレゼンテーション</vt:lpstr>
      <vt:lpstr>PowerPoint プレゼンテーション</vt:lpstr>
      <vt:lpstr>３０　未来創成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人権とコミュニケーション</dc:title>
  <dc:creator>いとうさとる</dc:creator>
  <cp:lastModifiedBy>user</cp:lastModifiedBy>
  <cp:revision>174</cp:revision>
  <dcterms:created xsi:type="dcterms:W3CDTF">2007-07-30T05:56:09Z</dcterms:created>
  <dcterms:modified xsi:type="dcterms:W3CDTF">2025-04-03T01:49:59Z</dcterms:modified>
</cp:coreProperties>
</file>